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2.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989" r:id="rId2"/>
    <p:sldMasterId id="2147484028" r:id="rId3"/>
    <p:sldMasterId id="2147484069" r:id="rId4"/>
  </p:sldMasterIdLst>
  <p:notesMasterIdLst>
    <p:notesMasterId r:id="rId59"/>
  </p:notesMasterIdLst>
  <p:sldIdLst>
    <p:sldId id="261" r:id="rId5"/>
    <p:sldId id="256" r:id="rId6"/>
    <p:sldId id="257" r:id="rId7"/>
    <p:sldId id="258" r:id="rId8"/>
    <p:sldId id="613" r:id="rId9"/>
    <p:sldId id="432" r:id="rId10"/>
    <p:sldId id="572" r:id="rId11"/>
    <p:sldId id="559" r:id="rId12"/>
    <p:sldId id="434" r:id="rId13"/>
    <p:sldId id="523" r:id="rId14"/>
    <p:sldId id="499" r:id="rId15"/>
    <p:sldId id="476" r:id="rId16"/>
    <p:sldId id="477" r:id="rId17"/>
    <p:sldId id="482" r:id="rId18"/>
    <p:sldId id="501" r:id="rId19"/>
    <p:sldId id="437" r:id="rId20"/>
    <p:sldId id="438" r:id="rId21"/>
    <p:sldId id="545" r:id="rId22"/>
    <p:sldId id="546" r:id="rId23"/>
    <p:sldId id="547" r:id="rId24"/>
    <p:sldId id="548" r:id="rId25"/>
    <p:sldId id="549" r:id="rId26"/>
    <p:sldId id="550" r:id="rId27"/>
    <p:sldId id="551" r:id="rId28"/>
    <p:sldId id="552" r:id="rId29"/>
    <p:sldId id="553" r:id="rId30"/>
    <p:sldId id="554" r:id="rId31"/>
    <p:sldId id="544" r:id="rId32"/>
    <p:sldId id="478" r:id="rId33"/>
    <p:sldId id="573" r:id="rId34"/>
    <p:sldId id="473" r:id="rId35"/>
    <p:sldId id="488" r:id="rId36"/>
    <p:sldId id="451" r:id="rId37"/>
    <p:sldId id="450" r:id="rId38"/>
    <p:sldId id="489" r:id="rId39"/>
    <p:sldId id="611" r:id="rId40"/>
    <p:sldId id="490" r:id="rId41"/>
    <p:sldId id="556" r:id="rId42"/>
    <p:sldId id="600" r:id="rId43"/>
    <p:sldId id="610" r:id="rId44"/>
    <p:sldId id="585" r:id="rId45"/>
    <p:sldId id="602" r:id="rId46"/>
    <p:sldId id="510" r:id="rId47"/>
    <p:sldId id="494" r:id="rId48"/>
    <p:sldId id="457" r:id="rId49"/>
    <p:sldId id="569" r:id="rId50"/>
    <p:sldId id="459" r:id="rId51"/>
    <p:sldId id="606" r:id="rId52"/>
    <p:sldId id="593" r:id="rId53"/>
    <p:sldId id="467" r:id="rId54"/>
    <p:sldId id="469" r:id="rId55"/>
    <p:sldId id="466" r:id="rId56"/>
    <p:sldId id="260" r:id="rId57"/>
    <p:sldId id="304"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bstract" id="{F6CCE7A4-B6C7-43E6-84DC-3917A90172B6}">
          <p14:sldIdLst>
            <p14:sldId id="261"/>
          </p14:sldIdLst>
        </p14:section>
        <p14:section name="Intro" id="{A8ABF474-BA48-4662-9B10-4C79568E30E5}">
          <p14:sldIdLst>
            <p14:sldId id="256"/>
            <p14:sldId id="257"/>
            <p14:sldId id="258"/>
            <p14:sldId id="613"/>
            <p14:sldId id="432"/>
          </p14:sldIdLst>
        </p14:section>
        <p14:section name="What Are Containers" id="{65E645B1-3588-4891-B13F-BF8AC92CA561}">
          <p14:sldIdLst>
            <p14:sldId id="572"/>
            <p14:sldId id="559"/>
            <p14:sldId id="434"/>
            <p14:sldId id="523"/>
          </p14:sldIdLst>
        </p14:section>
        <p14:section name="VM vs. Container" id="{AEFEE513-BE87-4997-A965-F68570F9687D}">
          <p14:sldIdLst>
            <p14:sldId id="499"/>
            <p14:sldId id="476"/>
            <p14:sldId id="477"/>
            <p14:sldId id="482"/>
          </p14:sldIdLst>
        </p14:section>
        <p14:section name="Windows Server 2016" id="{F2CA6F2C-EC6C-4951-8FDC-38528DF7D715}">
          <p14:sldIdLst>
            <p14:sldId id="501"/>
            <p14:sldId id="437"/>
            <p14:sldId id="438"/>
            <p14:sldId id="545"/>
            <p14:sldId id="546"/>
            <p14:sldId id="547"/>
            <p14:sldId id="548"/>
            <p14:sldId id="549"/>
            <p14:sldId id="550"/>
            <p14:sldId id="551"/>
            <p14:sldId id="552"/>
            <p14:sldId id="553"/>
            <p14:sldId id="554"/>
            <p14:sldId id="544"/>
            <p14:sldId id="478"/>
            <p14:sldId id="573"/>
            <p14:sldId id="473"/>
          </p14:sldIdLst>
        </p14:section>
        <p14:section name="Getting Started with Docker" id="{7CB7E3F6-E951-4F5B-841D-4FD62831F329}">
          <p14:sldIdLst>
            <p14:sldId id="488"/>
            <p14:sldId id="451"/>
            <p14:sldId id="450"/>
            <p14:sldId id="489"/>
            <p14:sldId id="611"/>
            <p14:sldId id="490"/>
            <p14:sldId id="556"/>
            <p14:sldId id="600"/>
            <p14:sldId id="610"/>
            <p14:sldId id="585"/>
            <p14:sldId id="602"/>
            <p14:sldId id="510"/>
            <p14:sldId id="494"/>
          </p14:sldIdLst>
        </p14:section>
        <p14:section name="The Bigger Picture" id="{B184F2BD-D940-4028-9DD8-16FAFCEC26E5}">
          <p14:sldIdLst>
            <p14:sldId id="457"/>
            <p14:sldId id="569"/>
            <p14:sldId id="459"/>
            <p14:sldId id="606"/>
          </p14:sldIdLst>
        </p14:section>
        <p14:section name="Learning Materials" id="{11DD7850-A6C6-4721-BE7B-0353C5C702BE}">
          <p14:sldIdLst>
            <p14:sldId id="593"/>
            <p14:sldId id="467"/>
            <p14:sldId id="469"/>
          </p14:sldIdLst>
        </p14:section>
        <p14:section name="Wrap up" id="{B5F7F849-7781-43E7-9DBD-1B2C88A589BA}">
          <p14:sldIdLst>
            <p14:sldId id="466"/>
            <p14:sldId id="260"/>
            <p14:sldId id="3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66FF"/>
    <a:srgbClr val="0078D7"/>
    <a:srgbClr val="107C10"/>
    <a:srgbClr val="D83B01"/>
    <a:srgbClr val="505050"/>
    <a:srgbClr val="E3E3E3"/>
    <a:srgbClr val="FFFFFF"/>
    <a:srgbClr val="1F2528"/>
    <a:srgbClr val="22282B"/>
    <a:srgbClr val="262C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92" autoAdjust="0"/>
    <p:restoredTop sz="86980" autoAdjust="0"/>
  </p:normalViewPr>
  <p:slideViewPr>
    <p:cSldViewPr snapToGrid="0">
      <p:cViewPr varScale="1">
        <p:scale>
          <a:sx n="109" d="100"/>
          <a:sy n="109" d="100"/>
        </p:scale>
        <p:origin x="79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7CFDA6-C037-402A-9E98-FB8BEB882F35}" type="doc">
      <dgm:prSet loTypeId="urn:microsoft.com/office/officeart/2005/8/layout/hProcess3" loCatId="process" qsTypeId="urn:microsoft.com/office/officeart/2005/8/quickstyle/simple1" qsCatId="simple" csTypeId="urn:microsoft.com/office/officeart/2005/8/colors/accent1_1" csCatId="accent1" phldr="1"/>
      <dgm:spPr/>
    </dgm:pt>
    <dgm:pt modelId="{1E0D4FA4-A96B-4CDC-9B3A-1AE658DA17E2}">
      <dgm:prSet phldrT="[Text]"/>
      <dgm:spPr/>
      <dgm:t>
        <a:bodyPr/>
        <a:lstStyle/>
        <a:p>
          <a:r>
            <a:rPr lang="en-US" dirty="0"/>
            <a:t>1982</a:t>
          </a:r>
        </a:p>
      </dgm:t>
    </dgm:pt>
    <dgm:pt modelId="{8B3C76DC-86E6-42A4-A026-3FCAF8136DCD}" type="parTrans" cxnId="{5D40C196-F5F4-4073-9352-D47E84735862}">
      <dgm:prSet/>
      <dgm:spPr/>
      <dgm:t>
        <a:bodyPr/>
        <a:lstStyle/>
        <a:p>
          <a:endParaRPr lang="en-US"/>
        </a:p>
      </dgm:t>
    </dgm:pt>
    <dgm:pt modelId="{0EB6C820-A75D-433C-8E56-FA8B00CF8B96}" type="sibTrans" cxnId="{5D40C196-F5F4-4073-9352-D47E84735862}">
      <dgm:prSet/>
      <dgm:spPr/>
      <dgm:t>
        <a:bodyPr/>
        <a:lstStyle/>
        <a:p>
          <a:endParaRPr lang="en-US"/>
        </a:p>
      </dgm:t>
    </dgm:pt>
    <dgm:pt modelId="{518AFDC0-3060-40C3-A0CA-9BD5387503B5}">
      <dgm:prSet phldrT="[Text]"/>
      <dgm:spPr/>
      <dgm:t>
        <a:bodyPr/>
        <a:lstStyle/>
        <a:p>
          <a:r>
            <a:rPr lang="en-US" dirty="0"/>
            <a:t>2000</a:t>
          </a:r>
        </a:p>
      </dgm:t>
    </dgm:pt>
    <dgm:pt modelId="{E75A1923-1BC1-48B0-B739-24B111F278C6}" type="parTrans" cxnId="{B2706D91-E13D-4265-A778-62C484BDE354}">
      <dgm:prSet/>
      <dgm:spPr/>
      <dgm:t>
        <a:bodyPr/>
        <a:lstStyle/>
        <a:p>
          <a:endParaRPr lang="en-US"/>
        </a:p>
      </dgm:t>
    </dgm:pt>
    <dgm:pt modelId="{56DB3841-73C5-4806-9092-1D97B3219E6F}" type="sibTrans" cxnId="{B2706D91-E13D-4265-A778-62C484BDE354}">
      <dgm:prSet/>
      <dgm:spPr/>
      <dgm:t>
        <a:bodyPr/>
        <a:lstStyle/>
        <a:p>
          <a:endParaRPr lang="en-US"/>
        </a:p>
      </dgm:t>
    </dgm:pt>
    <dgm:pt modelId="{E1B40E57-B916-4DF1-9E12-3956EF07283A}">
      <dgm:prSet phldrT="[Text]"/>
      <dgm:spPr/>
      <dgm:t>
        <a:bodyPr/>
        <a:lstStyle/>
        <a:p>
          <a:r>
            <a:rPr lang="en-US" dirty="0"/>
            <a:t>2002</a:t>
          </a:r>
        </a:p>
      </dgm:t>
    </dgm:pt>
    <dgm:pt modelId="{DE5AA26E-0492-4F32-A7BC-2458CC0E8F39}" type="parTrans" cxnId="{EC468B0B-03AF-4CC8-B0D5-424202008015}">
      <dgm:prSet/>
      <dgm:spPr/>
      <dgm:t>
        <a:bodyPr/>
        <a:lstStyle/>
        <a:p>
          <a:endParaRPr lang="en-US"/>
        </a:p>
      </dgm:t>
    </dgm:pt>
    <dgm:pt modelId="{31A4DC6B-3D44-4029-9B45-C88C0D44A4DB}" type="sibTrans" cxnId="{EC468B0B-03AF-4CC8-B0D5-424202008015}">
      <dgm:prSet/>
      <dgm:spPr/>
      <dgm:t>
        <a:bodyPr/>
        <a:lstStyle/>
        <a:p>
          <a:endParaRPr lang="en-US"/>
        </a:p>
      </dgm:t>
    </dgm:pt>
    <dgm:pt modelId="{59AD2529-CBFB-48E5-9FAD-7B70D2E35D52}">
      <dgm:prSet phldrT="[Text]"/>
      <dgm:spPr/>
      <dgm:t>
        <a:bodyPr/>
        <a:lstStyle/>
        <a:p>
          <a:r>
            <a:rPr lang="en-US"/>
            <a:t>Bill </a:t>
          </a:r>
          <a:r>
            <a:rPr lang="en-US" dirty="0"/>
            <a:t>Joy adds ‘</a:t>
          </a:r>
          <a:r>
            <a:rPr lang="en-US" dirty="0" err="1"/>
            <a:t>chroot</a:t>
          </a:r>
          <a:r>
            <a:rPr lang="en-US" dirty="0"/>
            <a:t>’  to Unix</a:t>
          </a:r>
        </a:p>
      </dgm:t>
    </dgm:pt>
    <dgm:pt modelId="{D90FE145-5BC0-42F8-86DD-D6429C489AA4}" type="parTrans" cxnId="{475A37DC-6130-4631-8E9D-1BB3285F2C4C}">
      <dgm:prSet/>
      <dgm:spPr/>
      <dgm:t>
        <a:bodyPr/>
        <a:lstStyle/>
        <a:p>
          <a:endParaRPr lang="en-US"/>
        </a:p>
      </dgm:t>
    </dgm:pt>
    <dgm:pt modelId="{F3551240-48FE-4A9E-BCCC-89030863710F}" type="sibTrans" cxnId="{475A37DC-6130-4631-8E9D-1BB3285F2C4C}">
      <dgm:prSet/>
      <dgm:spPr/>
      <dgm:t>
        <a:bodyPr/>
        <a:lstStyle/>
        <a:p>
          <a:endParaRPr lang="en-US"/>
        </a:p>
      </dgm:t>
    </dgm:pt>
    <dgm:pt modelId="{7300D574-7C48-4DFD-B579-5B8C40A8B1F5}">
      <dgm:prSet phldrT="[Text]"/>
      <dgm:spPr/>
      <dgm:t>
        <a:bodyPr/>
        <a:lstStyle/>
        <a:p>
          <a:r>
            <a:rPr lang="en-US" dirty="0"/>
            <a:t>“jails” in FreeBSD</a:t>
          </a:r>
        </a:p>
      </dgm:t>
    </dgm:pt>
    <dgm:pt modelId="{A27DA88E-3852-4926-9ABD-9B82B03E7028}" type="parTrans" cxnId="{438003B0-A9CB-4978-A3D5-6D62CE4AEDA4}">
      <dgm:prSet/>
      <dgm:spPr/>
      <dgm:t>
        <a:bodyPr/>
        <a:lstStyle/>
        <a:p>
          <a:endParaRPr lang="en-US"/>
        </a:p>
      </dgm:t>
    </dgm:pt>
    <dgm:pt modelId="{C646CC78-E327-41B3-99F1-79066F9A780B}" type="sibTrans" cxnId="{438003B0-A9CB-4978-A3D5-6D62CE4AEDA4}">
      <dgm:prSet/>
      <dgm:spPr/>
      <dgm:t>
        <a:bodyPr/>
        <a:lstStyle/>
        <a:p>
          <a:endParaRPr lang="en-US"/>
        </a:p>
      </dgm:t>
    </dgm:pt>
    <dgm:pt modelId="{0B73F516-22BE-4F51-9B49-C3159AAD92B8}">
      <dgm:prSet phldrT="[Text]"/>
      <dgm:spPr/>
      <dgm:t>
        <a:bodyPr/>
        <a:lstStyle/>
        <a:p>
          <a:r>
            <a:rPr lang="en-US" dirty="0"/>
            <a:t>Security as design point</a:t>
          </a:r>
        </a:p>
      </dgm:t>
    </dgm:pt>
    <dgm:pt modelId="{BC6F2A00-4E4D-475D-9E13-678B03D4B915}" type="parTrans" cxnId="{4F1E738B-D0CB-45C8-B374-C25B137AE3AF}">
      <dgm:prSet/>
      <dgm:spPr/>
      <dgm:t>
        <a:bodyPr/>
        <a:lstStyle/>
        <a:p>
          <a:endParaRPr lang="en-US"/>
        </a:p>
      </dgm:t>
    </dgm:pt>
    <dgm:pt modelId="{31DE5FE2-5FB9-433E-9085-0094D4833E5B}" type="sibTrans" cxnId="{4F1E738B-D0CB-45C8-B374-C25B137AE3AF}">
      <dgm:prSet/>
      <dgm:spPr/>
      <dgm:t>
        <a:bodyPr/>
        <a:lstStyle/>
        <a:p>
          <a:endParaRPr lang="en-US"/>
        </a:p>
      </dgm:t>
    </dgm:pt>
    <dgm:pt modelId="{8687702E-396F-4E27-B47E-CC0E3377FD54}">
      <dgm:prSet phldrT="[Text]"/>
      <dgm:spPr/>
      <dgm:t>
        <a:bodyPr/>
        <a:lstStyle/>
        <a:p>
          <a:r>
            <a:rPr lang="en-US" dirty="0"/>
            <a:t>Solaris Zones</a:t>
          </a:r>
        </a:p>
      </dgm:t>
    </dgm:pt>
    <dgm:pt modelId="{D93AA24E-516A-4FAB-AB62-789CD2AA3A00}" type="parTrans" cxnId="{C7E77AAD-9128-4418-8DBD-1120EA505131}">
      <dgm:prSet/>
      <dgm:spPr/>
      <dgm:t>
        <a:bodyPr/>
        <a:lstStyle/>
        <a:p>
          <a:endParaRPr lang="en-US"/>
        </a:p>
      </dgm:t>
    </dgm:pt>
    <dgm:pt modelId="{F549709C-CA92-43E5-9B59-E64779A8A22E}" type="sibTrans" cxnId="{C7E77AAD-9128-4418-8DBD-1120EA505131}">
      <dgm:prSet/>
      <dgm:spPr/>
      <dgm:t>
        <a:bodyPr/>
        <a:lstStyle/>
        <a:p>
          <a:endParaRPr lang="en-US"/>
        </a:p>
      </dgm:t>
    </dgm:pt>
    <dgm:pt modelId="{82D3A08B-EFFF-4343-BA10-0BA26585E1DD}">
      <dgm:prSet phldrT="[Text]"/>
      <dgm:spPr/>
      <dgm:t>
        <a:bodyPr/>
        <a:lstStyle/>
        <a:p>
          <a:r>
            <a:rPr lang="en-US" dirty="0"/>
            <a:t>Operating system virtualization</a:t>
          </a:r>
        </a:p>
      </dgm:t>
    </dgm:pt>
    <dgm:pt modelId="{0A07FD19-62A1-4C49-9706-F61DF004B794}" type="parTrans" cxnId="{B4F0118A-122E-4CF6-9515-C250092E1F55}">
      <dgm:prSet/>
      <dgm:spPr/>
      <dgm:t>
        <a:bodyPr/>
        <a:lstStyle/>
        <a:p>
          <a:endParaRPr lang="en-US"/>
        </a:p>
      </dgm:t>
    </dgm:pt>
    <dgm:pt modelId="{48DD9BB1-CD1B-415F-9E7C-BFCF1B1896ED}" type="sibTrans" cxnId="{B4F0118A-122E-4CF6-9515-C250092E1F55}">
      <dgm:prSet/>
      <dgm:spPr/>
      <dgm:t>
        <a:bodyPr/>
        <a:lstStyle/>
        <a:p>
          <a:endParaRPr lang="en-US"/>
        </a:p>
      </dgm:t>
    </dgm:pt>
    <dgm:pt modelId="{7DF6F53C-AB10-4173-8E20-98425DC61BD9}">
      <dgm:prSet phldrT="[Text]"/>
      <dgm:spPr/>
      <dgm:t>
        <a:bodyPr/>
        <a:lstStyle/>
        <a:p>
          <a:r>
            <a:rPr lang="en-US" dirty="0"/>
            <a:t>2010</a:t>
          </a:r>
        </a:p>
      </dgm:t>
    </dgm:pt>
    <dgm:pt modelId="{FB349507-8381-47C2-8098-C4C84160558B}" type="parTrans" cxnId="{DF3CE69D-B3B0-4355-862E-C5EF8AA37CE0}">
      <dgm:prSet/>
      <dgm:spPr/>
      <dgm:t>
        <a:bodyPr/>
        <a:lstStyle/>
        <a:p>
          <a:endParaRPr lang="en-US"/>
        </a:p>
      </dgm:t>
    </dgm:pt>
    <dgm:pt modelId="{C25773D6-B1EC-406D-8D83-ADCA63B0F038}" type="sibTrans" cxnId="{DF3CE69D-B3B0-4355-862E-C5EF8AA37CE0}">
      <dgm:prSet/>
      <dgm:spPr/>
      <dgm:t>
        <a:bodyPr/>
        <a:lstStyle/>
        <a:p>
          <a:endParaRPr lang="en-US"/>
        </a:p>
      </dgm:t>
    </dgm:pt>
    <dgm:pt modelId="{B2557502-6616-46DE-8899-E93FAA508124}">
      <dgm:prSet phldrT="[Text]"/>
      <dgm:spPr/>
      <dgm:t>
        <a:bodyPr/>
        <a:lstStyle/>
        <a:p>
          <a:r>
            <a:rPr lang="en-US" dirty="0" err="1"/>
            <a:t>dotCloud</a:t>
          </a:r>
          <a:r>
            <a:rPr lang="en-US" dirty="0"/>
            <a:t> – PaaS provider</a:t>
          </a:r>
        </a:p>
      </dgm:t>
    </dgm:pt>
    <dgm:pt modelId="{546A80E0-3791-464A-9A42-65E4B3EFBDC6}" type="parTrans" cxnId="{3CA771F8-6879-4B6D-80CA-4DB452CAEF5C}">
      <dgm:prSet/>
      <dgm:spPr/>
      <dgm:t>
        <a:bodyPr/>
        <a:lstStyle/>
        <a:p>
          <a:endParaRPr lang="en-US"/>
        </a:p>
      </dgm:t>
    </dgm:pt>
    <dgm:pt modelId="{82A28C87-6B65-4393-B1E6-2AC943CA90BE}" type="sibTrans" cxnId="{3CA771F8-6879-4B6D-80CA-4DB452CAEF5C}">
      <dgm:prSet/>
      <dgm:spPr/>
      <dgm:t>
        <a:bodyPr/>
        <a:lstStyle/>
        <a:p>
          <a:endParaRPr lang="en-US"/>
        </a:p>
      </dgm:t>
    </dgm:pt>
    <dgm:pt modelId="{FE9EB8A9-493D-4E77-9D94-93CC7D63075D}">
      <dgm:prSet phldrT="[Text]"/>
      <dgm:spPr/>
      <dgm:t>
        <a:bodyPr/>
        <a:lstStyle/>
        <a:p>
          <a:r>
            <a:rPr lang="en-US" dirty="0"/>
            <a:t>OS container technology</a:t>
          </a:r>
        </a:p>
      </dgm:t>
    </dgm:pt>
    <dgm:pt modelId="{7A00C25D-4D82-475D-9D8B-CCEEEDD55A6D}" type="parTrans" cxnId="{3F6BC8D2-DAC1-48A9-83C5-51CDBE937B82}">
      <dgm:prSet/>
      <dgm:spPr/>
      <dgm:t>
        <a:bodyPr/>
        <a:lstStyle/>
        <a:p>
          <a:endParaRPr lang="en-US"/>
        </a:p>
      </dgm:t>
    </dgm:pt>
    <dgm:pt modelId="{8C992251-FEB7-47E1-BD60-C8E128303D48}" type="sibTrans" cxnId="{3F6BC8D2-DAC1-48A9-83C5-51CDBE937B82}">
      <dgm:prSet/>
      <dgm:spPr/>
      <dgm:t>
        <a:bodyPr/>
        <a:lstStyle/>
        <a:p>
          <a:endParaRPr lang="en-US"/>
        </a:p>
      </dgm:t>
    </dgm:pt>
    <dgm:pt modelId="{E0E723BB-3665-4BB0-9FED-CBFF43DFEE1A}">
      <dgm:prSet phldrT="[Text]"/>
      <dgm:spPr/>
      <dgm:t>
        <a:bodyPr/>
        <a:lstStyle/>
        <a:p>
          <a:r>
            <a:rPr lang="en-US" dirty="0"/>
            <a:t>March 2013</a:t>
          </a:r>
        </a:p>
      </dgm:t>
    </dgm:pt>
    <dgm:pt modelId="{30BEE5AF-976B-49C8-B01F-13A7F98A9A53}" type="parTrans" cxnId="{B321AA77-93C0-4507-9527-159A705CF57A}">
      <dgm:prSet/>
      <dgm:spPr/>
      <dgm:t>
        <a:bodyPr/>
        <a:lstStyle/>
        <a:p>
          <a:endParaRPr lang="en-US"/>
        </a:p>
      </dgm:t>
    </dgm:pt>
    <dgm:pt modelId="{967C15A5-386F-4346-8C83-69648E504290}" type="sibTrans" cxnId="{B321AA77-93C0-4507-9527-159A705CF57A}">
      <dgm:prSet/>
      <dgm:spPr/>
      <dgm:t>
        <a:bodyPr/>
        <a:lstStyle/>
        <a:p>
          <a:endParaRPr lang="en-US"/>
        </a:p>
      </dgm:t>
    </dgm:pt>
    <dgm:pt modelId="{83AA4D33-D899-42B4-9039-739EE9602252}">
      <dgm:prSet phldrT="[Text]"/>
      <dgm:spPr/>
      <dgm:t>
        <a:bodyPr/>
        <a:lstStyle/>
        <a:p>
          <a:r>
            <a:rPr lang="en-US" dirty="0"/>
            <a:t>Docker open source project</a:t>
          </a:r>
        </a:p>
      </dgm:t>
    </dgm:pt>
    <dgm:pt modelId="{872BB811-415F-4D9C-B3E4-9A5DB887AA2E}" type="parTrans" cxnId="{854482E6-0DEF-4218-B556-81B172B2963F}">
      <dgm:prSet/>
      <dgm:spPr/>
      <dgm:t>
        <a:bodyPr/>
        <a:lstStyle/>
        <a:p>
          <a:endParaRPr lang="en-US"/>
        </a:p>
      </dgm:t>
    </dgm:pt>
    <dgm:pt modelId="{4FB286C6-B221-4A40-BFD5-14048C406581}" type="sibTrans" cxnId="{854482E6-0DEF-4218-B556-81B172B2963F}">
      <dgm:prSet/>
      <dgm:spPr/>
      <dgm:t>
        <a:bodyPr/>
        <a:lstStyle/>
        <a:p>
          <a:endParaRPr lang="en-US"/>
        </a:p>
      </dgm:t>
    </dgm:pt>
    <dgm:pt modelId="{A67FA985-5DB4-46E3-8C0D-3880838C6BD7}" type="pres">
      <dgm:prSet presAssocID="{137CFDA6-C037-402A-9E98-FB8BEB882F35}" presName="Name0" presStyleCnt="0">
        <dgm:presLayoutVars>
          <dgm:dir/>
          <dgm:animLvl val="lvl"/>
          <dgm:resizeHandles val="exact"/>
        </dgm:presLayoutVars>
      </dgm:prSet>
      <dgm:spPr/>
    </dgm:pt>
    <dgm:pt modelId="{3AE8DC77-A55B-4B7A-8E74-D4FCBA1A76D0}" type="pres">
      <dgm:prSet presAssocID="{137CFDA6-C037-402A-9E98-FB8BEB882F35}" presName="dummy" presStyleCnt="0"/>
      <dgm:spPr/>
    </dgm:pt>
    <dgm:pt modelId="{6BC3FA7E-CE6D-4652-94F1-54ED27051548}" type="pres">
      <dgm:prSet presAssocID="{137CFDA6-C037-402A-9E98-FB8BEB882F35}" presName="linH" presStyleCnt="0"/>
      <dgm:spPr/>
    </dgm:pt>
    <dgm:pt modelId="{01551415-D10A-454C-90B1-98FC1A921D41}" type="pres">
      <dgm:prSet presAssocID="{137CFDA6-C037-402A-9E98-FB8BEB882F35}" presName="padding1" presStyleCnt="0"/>
      <dgm:spPr/>
    </dgm:pt>
    <dgm:pt modelId="{E342D40E-FBE4-4176-8269-FE68165244AB}" type="pres">
      <dgm:prSet presAssocID="{1E0D4FA4-A96B-4CDC-9B3A-1AE658DA17E2}" presName="linV" presStyleCnt="0"/>
      <dgm:spPr/>
    </dgm:pt>
    <dgm:pt modelId="{B3689EF3-4B66-499C-BE4D-B653388E10CA}" type="pres">
      <dgm:prSet presAssocID="{1E0D4FA4-A96B-4CDC-9B3A-1AE658DA17E2}" presName="spVertical1" presStyleCnt="0"/>
      <dgm:spPr/>
    </dgm:pt>
    <dgm:pt modelId="{1E085EE4-CB17-4BA1-830C-29BF8E47CC5C}" type="pres">
      <dgm:prSet presAssocID="{1E0D4FA4-A96B-4CDC-9B3A-1AE658DA17E2}" presName="parTx" presStyleLbl="revTx" presStyleIdx="0" presStyleCnt="10">
        <dgm:presLayoutVars>
          <dgm:chMax val="0"/>
          <dgm:chPref val="0"/>
          <dgm:bulletEnabled val="1"/>
        </dgm:presLayoutVars>
      </dgm:prSet>
      <dgm:spPr/>
    </dgm:pt>
    <dgm:pt modelId="{A6BB5CFC-83F3-4C4F-A28A-EF7E532AE18F}" type="pres">
      <dgm:prSet presAssocID="{1E0D4FA4-A96B-4CDC-9B3A-1AE658DA17E2}" presName="spVertical2" presStyleCnt="0"/>
      <dgm:spPr/>
    </dgm:pt>
    <dgm:pt modelId="{9F8CF697-F834-4A5F-BEDA-D12C89B2B40E}" type="pres">
      <dgm:prSet presAssocID="{1E0D4FA4-A96B-4CDC-9B3A-1AE658DA17E2}" presName="spVertical3" presStyleCnt="0"/>
      <dgm:spPr/>
    </dgm:pt>
    <dgm:pt modelId="{4008E42C-2C22-476F-8AFE-9C2A74423F47}" type="pres">
      <dgm:prSet presAssocID="{1E0D4FA4-A96B-4CDC-9B3A-1AE658DA17E2}" presName="desTx" presStyleLbl="revTx" presStyleIdx="1" presStyleCnt="10">
        <dgm:presLayoutVars>
          <dgm:bulletEnabled val="1"/>
        </dgm:presLayoutVars>
      </dgm:prSet>
      <dgm:spPr/>
    </dgm:pt>
    <dgm:pt modelId="{1E8DC834-5479-4654-B2A4-6C9E8B3A3C61}" type="pres">
      <dgm:prSet presAssocID="{0EB6C820-A75D-433C-8E56-FA8B00CF8B96}" presName="space" presStyleCnt="0"/>
      <dgm:spPr/>
    </dgm:pt>
    <dgm:pt modelId="{F3C59E92-E484-48CF-999A-E10D25353573}" type="pres">
      <dgm:prSet presAssocID="{518AFDC0-3060-40C3-A0CA-9BD5387503B5}" presName="linV" presStyleCnt="0"/>
      <dgm:spPr/>
    </dgm:pt>
    <dgm:pt modelId="{A3577C7D-38F5-4F96-B199-8AE41392BA0D}" type="pres">
      <dgm:prSet presAssocID="{518AFDC0-3060-40C3-A0CA-9BD5387503B5}" presName="spVertical1" presStyleCnt="0"/>
      <dgm:spPr/>
    </dgm:pt>
    <dgm:pt modelId="{BAE050EB-EFDC-4F20-B107-4F77132BDA9E}" type="pres">
      <dgm:prSet presAssocID="{518AFDC0-3060-40C3-A0CA-9BD5387503B5}" presName="parTx" presStyleLbl="revTx" presStyleIdx="2" presStyleCnt="10">
        <dgm:presLayoutVars>
          <dgm:chMax val="0"/>
          <dgm:chPref val="0"/>
          <dgm:bulletEnabled val="1"/>
        </dgm:presLayoutVars>
      </dgm:prSet>
      <dgm:spPr/>
    </dgm:pt>
    <dgm:pt modelId="{E9E12F0C-837E-44AC-9FA3-4F4262238C5A}" type="pres">
      <dgm:prSet presAssocID="{518AFDC0-3060-40C3-A0CA-9BD5387503B5}" presName="spVertical2" presStyleCnt="0"/>
      <dgm:spPr/>
    </dgm:pt>
    <dgm:pt modelId="{8F37BF94-DB1E-4D40-AF37-74E455D31ECC}" type="pres">
      <dgm:prSet presAssocID="{518AFDC0-3060-40C3-A0CA-9BD5387503B5}" presName="spVertical3" presStyleCnt="0"/>
      <dgm:spPr/>
    </dgm:pt>
    <dgm:pt modelId="{605BF894-1476-4F47-9B8B-F8AA60D86AF0}" type="pres">
      <dgm:prSet presAssocID="{518AFDC0-3060-40C3-A0CA-9BD5387503B5}" presName="desTx" presStyleLbl="revTx" presStyleIdx="3" presStyleCnt="10">
        <dgm:presLayoutVars>
          <dgm:bulletEnabled val="1"/>
        </dgm:presLayoutVars>
      </dgm:prSet>
      <dgm:spPr/>
    </dgm:pt>
    <dgm:pt modelId="{F7CCB4A6-01DD-4628-877D-8506D4C05B9F}" type="pres">
      <dgm:prSet presAssocID="{56DB3841-73C5-4806-9092-1D97B3219E6F}" presName="space" presStyleCnt="0"/>
      <dgm:spPr/>
    </dgm:pt>
    <dgm:pt modelId="{DBEA77F2-A672-42A0-9770-FE3409618C09}" type="pres">
      <dgm:prSet presAssocID="{E1B40E57-B916-4DF1-9E12-3956EF07283A}" presName="linV" presStyleCnt="0"/>
      <dgm:spPr/>
    </dgm:pt>
    <dgm:pt modelId="{92FDE366-E60A-4F66-942F-65F6187D7EC8}" type="pres">
      <dgm:prSet presAssocID="{E1B40E57-B916-4DF1-9E12-3956EF07283A}" presName="spVertical1" presStyleCnt="0"/>
      <dgm:spPr/>
    </dgm:pt>
    <dgm:pt modelId="{8A4F87B4-4724-497B-920E-67A542E0EFF2}" type="pres">
      <dgm:prSet presAssocID="{E1B40E57-B916-4DF1-9E12-3956EF07283A}" presName="parTx" presStyleLbl="revTx" presStyleIdx="4" presStyleCnt="10">
        <dgm:presLayoutVars>
          <dgm:chMax val="0"/>
          <dgm:chPref val="0"/>
          <dgm:bulletEnabled val="1"/>
        </dgm:presLayoutVars>
      </dgm:prSet>
      <dgm:spPr/>
    </dgm:pt>
    <dgm:pt modelId="{B18A5DA6-0E34-411C-B0D4-9D545C619847}" type="pres">
      <dgm:prSet presAssocID="{E1B40E57-B916-4DF1-9E12-3956EF07283A}" presName="spVertical2" presStyleCnt="0"/>
      <dgm:spPr/>
    </dgm:pt>
    <dgm:pt modelId="{ED94BFD2-8E04-4B07-881B-B7BF17C28030}" type="pres">
      <dgm:prSet presAssocID="{E1B40E57-B916-4DF1-9E12-3956EF07283A}" presName="spVertical3" presStyleCnt="0"/>
      <dgm:spPr/>
    </dgm:pt>
    <dgm:pt modelId="{7002F8A2-54D3-45E1-B1B9-0A14E934169A}" type="pres">
      <dgm:prSet presAssocID="{E1B40E57-B916-4DF1-9E12-3956EF07283A}" presName="desTx" presStyleLbl="revTx" presStyleIdx="5" presStyleCnt="10">
        <dgm:presLayoutVars>
          <dgm:bulletEnabled val="1"/>
        </dgm:presLayoutVars>
      </dgm:prSet>
      <dgm:spPr/>
    </dgm:pt>
    <dgm:pt modelId="{F1A60C07-EE78-462E-B44B-39BF108A2A24}" type="pres">
      <dgm:prSet presAssocID="{31A4DC6B-3D44-4029-9B45-C88C0D44A4DB}" presName="space" presStyleCnt="0"/>
      <dgm:spPr/>
    </dgm:pt>
    <dgm:pt modelId="{5B3BE408-074F-436D-9C13-0C30639434D5}" type="pres">
      <dgm:prSet presAssocID="{7DF6F53C-AB10-4173-8E20-98425DC61BD9}" presName="linV" presStyleCnt="0"/>
      <dgm:spPr/>
    </dgm:pt>
    <dgm:pt modelId="{079E4E07-B44E-47B0-BB20-FF433A457702}" type="pres">
      <dgm:prSet presAssocID="{7DF6F53C-AB10-4173-8E20-98425DC61BD9}" presName="spVertical1" presStyleCnt="0"/>
      <dgm:spPr/>
    </dgm:pt>
    <dgm:pt modelId="{93173764-9F7A-4B4E-9732-C7E88EAF78C8}" type="pres">
      <dgm:prSet presAssocID="{7DF6F53C-AB10-4173-8E20-98425DC61BD9}" presName="parTx" presStyleLbl="revTx" presStyleIdx="6" presStyleCnt="10">
        <dgm:presLayoutVars>
          <dgm:chMax val="0"/>
          <dgm:chPref val="0"/>
          <dgm:bulletEnabled val="1"/>
        </dgm:presLayoutVars>
      </dgm:prSet>
      <dgm:spPr/>
    </dgm:pt>
    <dgm:pt modelId="{8A2F4C8E-B256-4124-9007-513F8758D3B7}" type="pres">
      <dgm:prSet presAssocID="{7DF6F53C-AB10-4173-8E20-98425DC61BD9}" presName="spVertical2" presStyleCnt="0"/>
      <dgm:spPr/>
    </dgm:pt>
    <dgm:pt modelId="{2F61CEE2-A325-4A15-9E83-92444744A082}" type="pres">
      <dgm:prSet presAssocID="{7DF6F53C-AB10-4173-8E20-98425DC61BD9}" presName="spVertical3" presStyleCnt="0"/>
      <dgm:spPr/>
    </dgm:pt>
    <dgm:pt modelId="{3CC27438-60F6-4334-A9DD-D79C2DA43B96}" type="pres">
      <dgm:prSet presAssocID="{7DF6F53C-AB10-4173-8E20-98425DC61BD9}" presName="desTx" presStyleLbl="revTx" presStyleIdx="7" presStyleCnt="10">
        <dgm:presLayoutVars>
          <dgm:bulletEnabled val="1"/>
        </dgm:presLayoutVars>
      </dgm:prSet>
      <dgm:spPr/>
    </dgm:pt>
    <dgm:pt modelId="{556DA500-A3C2-43F0-8EDE-C2884A9088B1}" type="pres">
      <dgm:prSet presAssocID="{C25773D6-B1EC-406D-8D83-ADCA63B0F038}" presName="space" presStyleCnt="0"/>
      <dgm:spPr/>
    </dgm:pt>
    <dgm:pt modelId="{A7D873B0-4A09-4CFD-B8DB-2730AA61E028}" type="pres">
      <dgm:prSet presAssocID="{E0E723BB-3665-4BB0-9FED-CBFF43DFEE1A}" presName="linV" presStyleCnt="0"/>
      <dgm:spPr/>
    </dgm:pt>
    <dgm:pt modelId="{C2BF3382-B711-462E-833F-A39947D12DB7}" type="pres">
      <dgm:prSet presAssocID="{E0E723BB-3665-4BB0-9FED-CBFF43DFEE1A}" presName="spVertical1" presStyleCnt="0"/>
      <dgm:spPr/>
    </dgm:pt>
    <dgm:pt modelId="{F3374483-D1DF-4314-88D1-58A43C414FAB}" type="pres">
      <dgm:prSet presAssocID="{E0E723BB-3665-4BB0-9FED-CBFF43DFEE1A}" presName="parTx" presStyleLbl="revTx" presStyleIdx="8" presStyleCnt="10">
        <dgm:presLayoutVars>
          <dgm:chMax val="0"/>
          <dgm:chPref val="0"/>
          <dgm:bulletEnabled val="1"/>
        </dgm:presLayoutVars>
      </dgm:prSet>
      <dgm:spPr/>
    </dgm:pt>
    <dgm:pt modelId="{E4BE0D2E-1052-4BB1-B919-B48D8E77F0D0}" type="pres">
      <dgm:prSet presAssocID="{E0E723BB-3665-4BB0-9FED-CBFF43DFEE1A}" presName="spVertical2" presStyleCnt="0"/>
      <dgm:spPr/>
    </dgm:pt>
    <dgm:pt modelId="{6D57A1F7-3C03-4F8E-9C0D-182851BD02F7}" type="pres">
      <dgm:prSet presAssocID="{E0E723BB-3665-4BB0-9FED-CBFF43DFEE1A}" presName="spVertical3" presStyleCnt="0"/>
      <dgm:spPr/>
    </dgm:pt>
    <dgm:pt modelId="{A86E3412-9685-4260-891C-5B92EC607B14}" type="pres">
      <dgm:prSet presAssocID="{E0E723BB-3665-4BB0-9FED-CBFF43DFEE1A}" presName="desTx" presStyleLbl="revTx" presStyleIdx="9" presStyleCnt="10">
        <dgm:presLayoutVars>
          <dgm:bulletEnabled val="1"/>
        </dgm:presLayoutVars>
      </dgm:prSet>
      <dgm:spPr/>
    </dgm:pt>
    <dgm:pt modelId="{5780EBDB-3B87-4929-B93A-89270B524D74}" type="pres">
      <dgm:prSet presAssocID="{137CFDA6-C037-402A-9E98-FB8BEB882F35}" presName="padding2" presStyleCnt="0"/>
      <dgm:spPr/>
    </dgm:pt>
    <dgm:pt modelId="{0028C02C-8CB6-4F7A-8BC1-DA4FD5EEA32A}" type="pres">
      <dgm:prSet presAssocID="{137CFDA6-C037-402A-9E98-FB8BEB882F35}" presName="negArrow" presStyleCnt="0"/>
      <dgm:spPr/>
    </dgm:pt>
    <dgm:pt modelId="{205DAE69-5A50-44DF-897E-085187DA0CE4}" type="pres">
      <dgm:prSet presAssocID="{137CFDA6-C037-402A-9E98-FB8BEB882F35}" presName="backgroundArrow" presStyleLbl="node1" presStyleIdx="0" presStyleCnt="1"/>
      <dgm:spPr/>
    </dgm:pt>
  </dgm:ptLst>
  <dgm:cxnLst>
    <dgm:cxn modelId="{59716105-D9A9-4051-8CDE-1169A316B641}" type="presOf" srcId="{83AA4D33-D899-42B4-9039-739EE9602252}" destId="{A86E3412-9685-4260-891C-5B92EC607B14}" srcOrd="0" destOrd="0" presId="urn:microsoft.com/office/officeart/2005/8/layout/hProcess3"/>
    <dgm:cxn modelId="{EC468B0B-03AF-4CC8-B0D5-424202008015}" srcId="{137CFDA6-C037-402A-9E98-FB8BEB882F35}" destId="{E1B40E57-B916-4DF1-9E12-3956EF07283A}" srcOrd="2" destOrd="0" parTransId="{DE5AA26E-0492-4F32-A7BC-2458CC0E8F39}" sibTransId="{31A4DC6B-3D44-4029-9B45-C88C0D44A4DB}"/>
    <dgm:cxn modelId="{746A3A17-08B8-4067-9FF8-244BC3F92EDD}" type="presOf" srcId="{FE9EB8A9-493D-4E77-9D94-93CC7D63075D}" destId="{3CC27438-60F6-4334-A9DD-D79C2DA43B96}" srcOrd="0" destOrd="1" presId="urn:microsoft.com/office/officeart/2005/8/layout/hProcess3"/>
    <dgm:cxn modelId="{3388CE5D-41B5-4BB7-AFC4-6CF6E99305C5}" type="presOf" srcId="{518AFDC0-3060-40C3-A0CA-9BD5387503B5}" destId="{BAE050EB-EFDC-4F20-B107-4F77132BDA9E}" srcOrd="0" destOrd="0" presId="urn:microsoft.com/office/officeart/2005/8/layout/hProcess3"/>
    <dgm:cxn modelId="{9247E162-C4C0-4E7B-96B3-23492B90AA80}" type="presOf" srcId="{8687702E-396F-4E27-B47E-CC0E3377FD54}" destId="{7002F8A2-54D3-45E1-B1B9-0A14E934169A}" srcOrd="0" destOrd="0" presId="urn:microsoft.com/office/officeart/2005/8/layout/hProcess3"/>
    <dgm:cxn modelId="{C9EC2846-9171-4ECC-A06E-1BD283F7976C}" type="presOf" srcId="{82D3A08B-EFFF-4343-BA10-0BA26585E1DD}" destId="{7002F8A2-54D3-45E1-B1B9-0A14E934169A}" srcOrd="0" destOrd="1" presId="urn:microsoft.com/office/officeart/2005/8/layout/hProcess3"/>
    <dgm:cxn modelId="{2A3C7E47-77A0-485E-B1AA-C0C603E18214}" type="presOf" srcId="{137CFDA6-C037-402A-9E98-FB8BEB882F35}" destId="{A67FA985-5DB4-46E3-8C0D-3880838C6BD7}" srcOrd="0" destOrd="0" presId="urn:microsoft.com/office/officeart/2005/8/layout/hProcess3"/>
    <dgm:cxn modelId="{2E9C9F67-E27D-493C-AEF6-A3C6778758B5}" type="presOf" srcId="{1E0D4FA4-A96B-4CDC-9B3A-1AE658DA17E2}" destId="{1E085EE4-CB17-4BA1-830C-29BF8E47CC5C}" srcOrd="0" destOrd="0" presId="urn:microsoft.com/office/officeart/2005/8/layout/hProcess3"/>
    <dgm:cxn modelId="{B321AA77-93C0-4507-9527-159A705CF57A}" srcId="{137CFDA6-C037-402A-9E98-FB8BEB882F35}" destId="{E0E723BB-3665-4BB0-9FED-CBFF43DFEE1A}" srcOrd="4" destOrd="0" parTransId="{30BEE5AF-976B-49C8-B01F-13A7F98A9A53}" sibTransId="{967C15A5-386F-4346-8C83-69648E504290}"/>
    <dgm:cxn modelId="{B4F0118A-122E-4CF6-9515-C250092E1F55}" srcId="{E1B40E57-B916-4DF1-9E12-3956EF07283A}" destId="{82D3A08B-EFFF-4343-BA10-0BA26585E1DD}" srcOrd="1" destOrd="0" parTransId="{0A07FD19-62A1-4C49-9706-F61DF004B794}" sibTransId="{48DD9BB1-CD1B-415F-9E7C-BFCF1B1896ED}"/>
    <dgm:cxn modelId="{4F1E738B-D0CB-45C8-B374-C25B137AE3AF}" srcId="{518AFDC0-3060-40C3-A0CA-9BD5387503B5}" destId="{0B73F516-22BE-4F51-9B49-C3159AAD92B8}" srcOrd="1" destOrd="0" parTransId="{BC6F2A00-4E4D-475D-9E13-678B03D4B915}" sibTransId="{31DE5FE2-5FB9-433E-9085-0094D4833E5B}"/>
    <dgm:cxn modelId="{58BBE48B-09E5-4256-8BEA-B1C207DE4389}" type="presOf" srcId="{E1B40E57-B916-4DF1-9E12-3956EF07283A}" destId="{8A4F87B4-4724-497B-920E-67A542E0EFF2}" srcOrd="0" destOrd="0" presId="urn:microsoft.com/office/officeart/2005/8/layout/hProcess3"/>
    <dgm:cxn modelId="{A3E3928F-D044-44E3-993D-FBC32E07EA59}" type="presOf" srcId="{0B73F516-22BE-4F51-9B49-C3159AAD92B8}" destId="{605BF894-1476-4F47-9B8B-F8AA60D86AF0}" srcOrd="0" destOrd="1" presId="urn:microsoft.com/office/officeart/2005/8/layout/hProcess3"/>
    <dgm:cxn modelId="{B2706D91-E13D-4265-A778-62C484BDE354}" srcId="{137CFDA6-C037-402A-9E98-FB8BEB882F35}" destId="{518AFDC0-3060-40C3-A0CA-9BD5387503B5}" srcOrd="1" destOrd="0" parTransId="{E75A1923-1BC1-48B0-B739-24B111F278C6}" sibTransId="{56DB3841-73C5-4806-9092-1D97B3219E6F}"/>
    <dgm:cxn modelId="{5D40C196-F5F4-4073-9352-D47E84735862}" srcId="{137CFDA6-C037-402A-9E98-FB8BEB882F35}" destId="{1E0D4FA4-A96B-4CDC-9B3A-1AE658DA17E2}" srcOrd="0" destOrd="0" parTransId="{8B3C76DC-86E6-42A4-A026-3FCAF8136DCD}" sibTransId="{0EB6C820-A75D-433C-8E56-FA8B00CF8B96}"/>
    <dgm:cxn modelId="{DF3CE69D-B3B0-4355-862E-C5EF8AA37CE0}" srcId="{137CFDA6-C037-402A-9E98-FB8BEB882F35}" destId="{7DF6F53C-AB10-4173-8E20-98425DC61BD9}" srcOrd="3" destOrd="0" parTransId="{FB349507-8381-47C2-8098-C4C84160558B}" sibTransId="{C25773D6-B1EC-406D-8D83-ADCA63B0F038}"/>
    <dgm:cxn modelId="{84EF33A1-676B-4F35-8B75-EA3AC5B6A0A0}" type="presOf" srcId="{7DF6F53C-AB10-4173-8E20-98425DC61BD9}" destId="{93173764-9F7A-4B4E-9732-C7E88EAF78C8}" srcOrd="0" destOrd="0" presId="urn:microsoft.com/office/officeart/2005/8/layout/hProcess3"/>
    <dgm:cxn modelId="{C7E77AAD-9128-4418-8DBD-1120EA505131}" srcId="{E1B40E57-B916-4DF1-9E12-3956EF07283A}" destId="{8687702E-396F-4E27-B47E-CC0E3377FD54}" srcOrd="0" destOrd="0" parTransId="{D93AA24E-516A-4FAB-AB62-789CD2AA3A00}" sibTransId="{F549709C-CA92-43E5-9B59-E64779A8A22E}"/>
    <dgm:cxn modelId="{438003B0-A9CB-4978-A3D5-6D62CE4AEDA4}" srcId="{518AFDC0-3060-40C3-A0CA-9BD5387503B5}" destId="{7300D574-7C48-4DFD-B579-5B8C40A8B1F5}" srcOrd="0" destOrd="0" parTransId="{A27DA88E-3852-4926-9ABD-9B82B03E7028}" sibTransId="{C646CC78-E327-41B3-99F1-79066F9A780B}"/>
    <dgm:cxn modelId="{080D14BD-B40E-4E90-842E-67898AD9E4B8}" type="presOf" srcId="{E0E723BB-3665-4BB0-9FED-CBFF43DFEE1A}" destId="{F3374483-D1DF-4314-88D1-58A43C414FAB}" srcOrd="0" destOrd="0" presId="urn:microsoft.com/office/officeart/2005/8/layout/hProcess3"/>
    <dgm:cxn modelId="{5A1F1FC2-B609-44C9-A339-B4BF3FBFE74D}" type="presOf" srcId="{7300D574-7C48-4DFD-B579-5B8C40A8B1F5}" destId="{605BF894-1476-4F47-9B8B-F8AA60D86AF0}" srcOrd="0" destOrd="0" presId="urn:microsoft.com/office/officeart/2005/8/layout/hProcess3"/>
    <dgm:cxn modelId="{3F6BC8D2-DAC1-48A9-83C5-51CDBE937B82}" srcId="{7DF6F53C-AB10-4173-8E20-98425DC61BD9}" destId="{FE9EB8A9-493D-4E77-9D94-93CC7D63075D}" srcOrd="1" destOrd="0" parTransId="{7A00C25D-4D82-475D-9D8B-CCEEEDD55A6D}" sibTransId="{8C992251-FEB7-47E1-BD60-C8E128303D48}"/>
    <dgm:cxn modelId="{B9A107D9-E7CD-4932-A5FF-D8E94FF6937C}" type="presOf" srcId="{59AD2529-CBFB-48E5-9FAD-7B70D2E35D52}" destId="{4008E42C-2C22-476F-8AFE-9C2A74423F47}" srcOrd="0" destOrd="0" presId="urn:microsoft.com/office/officeart/2005/8/layout/hProcess3"/>
    <dgm:cxn modelId="{475A37DC-6130-4631-8E9D-1BB3285F2C4C}" srcId="{1E0D4FA4-A96B-4CDC-9B3A-1AE658DA17E2}" destId="{59AD2529-CBFB-48E5-9FAD-7B70D2E35D52}" srcOrd="0" destOrd="0" parTransId="{D90FE145-5BC0-42F8-86DD-D6429C489AA4}" sibTransId="{F3551240-48FE-4A9E-BCCC-89030863710F}"/>
    <dgm:cxn modelId="{854482E6-0DEF-4218-B556-81B172B2963F}" srcId="{E0E723BB-3665-4BB0-9FED-CBFF43DFEE1A}" destId="{83AA4D33-D899-42B4-9039-739EE9602252}" srcOrd="0" destOrd="0" parTransId="{872BB811-415F-4D9C-B3E4-9A5DB887AA2E}" sibTransId="{4FB286C6-B221-4A40-BFD5-14048C406581}"/>
    <dgm:cxn modelId="{0AC626F0-27D6-4848-8D4C-8E09F968AF1C}" type="presOf" srcId="{B2557502-6616-46DE-8899-E93FAA508124}" destId="{3CC27438-60F6-4334-A9DD-D79C2DA43B96}" srcOrd="0" destOrd="0" presId="urn:microsoft.com/office/officeart/2005/8/layout/hProcess3"/>
    <dgm:cxn modelId="{3CA771F8-6879-4B6D-80CA-4DB452CAEF5C}" srcId="{7DF6F53C-AB10-4173-8E20-98425DC61BD9}" destId="{B2557502-6616-46DE-8899-E93FAA508124}" srcOrd="0" destOrd="0" parTransId="{546A80E0-3791-464A-9A42-65E4B3EFBDC6}" sibTransId="{82A28C87-6B65-4393-B1E6-2AC943CA90BE}"/>
    <dgm:cxn modelId="{48759CB7-6F70-4BC2-94C6-BD0BB82096D8}" type="presParOf" srcId="{A67FA985-5DB4-46E3-8C0D-3880838C6BD7}" destId="{3AE8DC77-A55B-4B7A-8E74-D4FCBA1A76D0}" srcOrd="0" destOrd="0" presId="urn:microsoft.com/office/officeart/2005/8/layout/hProcess3"/>
    <dgm:cxn modelId="{595551BB-34F9-4D46-8AC5-99E125DB9766}" type="presParOf" srcId="{A67FA985-5DB4-46E3-8C0D-3880838C6BD7}" destId="{6BC3FA7E-CE6D-4652-94F1-54ED27051548}" srcOrd="1" destOrd="0" presId="urn:microsoft.com/office/officeart/2005/8/layout/hProcess3"/>
    <dgm:cxn modelId="{CA48A8BF-D98E-499C-A6B8-CB8F67B7A33C}" type="presParOf" srcId="{6BC3FA7E-CE6D-4652-94F1-54ED27051548}" destId="{01551415-D10A-454C-90B1-98FC1A921D41}" srcOrd="0" destOrd="0" presId="urn:microsoft.com/office/officeart/2005/8/layout/hProcess3"/>
    <dgm:cxn modelId="{0A39E005-3E48-4FBC-85BD-A9F600DF916A}" type="presParOf" srcId="{6BC3FA7E-CE6D-4652-94F1-54ED27051548}" destId="{E342D40E-FBE4-4176-8269-FE68165244AB}" srcOrd="1" destOrd="0" presId="urn:microsoft.com/office/officeart/2005/8/layout/hProcess3"/>
    <dgm:cxn modelId="{25A23A21-EAE0-43A6-9DFD-722FA5B7782E}" type="presParOf" srcId="{E342D40E-FBE4-4176-8269-FE68165244AB}" destId="{B3689EF3-4B66-499C-BE4D-B653388E10CA}" srcOrd="0" destOrd="0" presId="urn:microsoft.com/office/officeart/2005/8/layout/hProcess3"/>
    <dgm:cxn modelId="{6526B901-BB7F-4984-B527-9CDA3436C03E}" type="presParOf" srcId="{E342D40E-FBE4-4176-8269-FE68165244AB}" destId="{1E085EE4-CB17-4BA1-830C-29BF8E47CC5C}" srcOrd="1" destOrd="0" presId="urn:microsoft.com/office/officeart/2005/8/layout/hProcess3"/>
    <dgm:cxn modelId="{A24351CD-1731-491B-94FC-B3674B004A4F}" type="presParOf" srcId="{E342D40E-FBE4-4176-8269-FE68165244AB}" destId="{A6BB5CFC-83F3-4C4F-A28A-EF7E532AE18F}" srcOrd="2" destOrd="0" presId="urn:microsoft.com/office/officeart/2005/8/layout/hProcess3"/>
    <dgm:cxn modelId="{FCEE98DE-A88F-47A8-A753-6A8867602988}" type="presParOf" srcId="{E342D40E-FBE4-4176-8269-FE68165244AB}" destId="{9F8CF697-F834-4A5F-BEDA-D12C89B2B40E}" srcOrd="3" destOrd="0" presId="urn:microsoft.com/office/officeart/2005/8/layout/hProcess3"/>
    <dgm:cxn modelId="{76EE7B40-B051-491C-A6F3-A5AD8FEE5673}" type="presParOf" srcId="{E342D40E-FBE4-4176-8269-FE68165244AB}" destId="{4008E42C-2C22-476F-8AFE-9C2A74423F47}" srcOrd="4" destOrd="0" presId="urn:microsoft.com/office/officeart/2005/8/layout/hProcess3"/>
    <dgm:cxn modelId="{EB6ADE66-58DF-466C-8A75-C07DAD4CAD9C}" type="presParOf" srcId="{6BC3FA7E-CE6D-4652-94F1-54ED27051548}" destId="{1E8DC834-5479-4654-B2A4-6C9E8B3A3C61}" srcOrd="2" destOrd="0" presId="urn:microsoft.com/office/officeart/2005/8/layout/hProcess3"/>
    <dgm:cxn modelId="{D76E40D3-5BBD-4881-B9AC-4BE525E9832E}" type="presParOf" srcId="{6BC3FA7E-CE6D-4652-94F1-54ED27051548}" destId="{F3C59E92-E484-48CF-999A-E10D25353573}" srcOrd="3" destOrd="0" presId="urn:microsoft.com/office/officeart/2005/8/layout/hProcess3"/>
    <dgm:cxn modelId="{53057DF4-A74C-4795-8951-6ADB27C47E9F}" type="presParOf" srcId="{F3C59E92-E484-48CF-999A-E10D25353573}" destId="{A3577C7D-38F5-4F96-B199-8AE41392BA0D}" srcOrd="0" destOrd="0" presId="urn:microsoft.com/office/officeart/2005/8/layout/hProcess3"/>
    <dgm:cxn modelId="{E151ECD5-B391-44DE-A5FE-3455E3F0B5D4}" type="presParOf" srcId="{F3C59E92-E484-48CF-999A-E10D25353573}" destId="{BAE050EB-EFDC-4F20-B107-4F77132BDA9E}" srcOrd="1" destOrd="0" presId="urn:microsoft.com/office/officeart/2005/8/layout/hProcess3"/>
    <dgm:cxn modelId="{D484226D-7F8B-47AB-BDCC-F448BD567B7E}" type="presParOf" srcId="{F3C59E92-E484-48CF-999A-E10D25353573}" destId="{E9E12F0C-837E-44AC-9FA3-4F4262238C5A}" srcOrd="2" destOrd="0" presId="urn:microsoft.com/office/officeart/2005/8/layout/hProcess3"/>
    <dgm:cxn modelId="{31ECEA02-7370-4D01-BF4C-C0D1B3FBA2A3}" type="presParOf" srcId="{F3C59E92-E484-48CF-999A-E10D25353573}" destId="{8F37BF94-DB1E-4D40-AF37-74E455D31ECC}" srcOrd="3" destOrd="0" presId="urn:microsoft.com/office/officeart/2005/8/layout/hProcess3"/>
    <dgm:cxn modelId="{C11C34D3-D945-460F-8DBF-60A28821D42F}" type="presParOf" srcId="{F3C59E92-E484-48CF-999A-E10D25353573}" destId="{605BF894-1476-4F47-9B8B-F8AA60D86AF0}" srcOrd="4" destOrd="0" presId="urn:microsoft.com/office/officeart/2005/8/layout/hProcess3"/>
    <dgm:cxn modelId="{41E8F907-6BB1-4D26-96FB-0BD8914810A9}" type="presParOf" srcId="{6BC3FA7E-CE6D-4652-94F1-54ED27051548}" destId="{F7CCB4A6-01DD-4628-877D-8506D4C05B9F}" srcOrd="4" destOrd="0" presId="urn:microsoft.com/office/officeart/2005/8/layout/hProcess3"/>
    <dgm:cxn modelId="{6E8782C9-9956-4E57-93B5-466DC60C7F69}" type="presParOf" srcId="{6BC3FA7E-CE6D-4652-94F1-54ED27051548}" destId="{DBEA77F2-A672-42A0-9770-FE3409618C09}" srcOrd="5" destOrd="0" presId="urn:microsoft.com/office/officeart/2005/8/layout/hProcess3"/>
    <dgm:cxn modelId="{5253BD81-361F-4430-B454-77C530EDEC64}" type="presParOf" srcId="{DBEA77F2-A672-42A0-9770-FE3409618C09}" destId="{92FDE366-E60A-4F66-942F-65F6187D7EC8}" srcOrd="0" destOrd="0" presId="urn:microsoft.com/office/officeart/2005/8/layout/hProcess3"/>
    <dgm:cxn modelId="{0611BBAB-20D5-4661-8AE7-75780B5C3257}" type="presParOf" srcId="{DBEA77F2-A672-42A0-9770-FE3409618C09}" destId="{8A4F87B4-4724-497B-920E-67A542E0EFF2}" srcOrd="1" destOrd="0" presId="urn:microsoft.com/office/officeart/2005/8/layout/hProcess3"/>
    <dgm:cxn modelId="{0045DB1E-993E-471B-91DD-B29A7FDB89E9}" type="presParOf" srcId="{DBEA77F2-A672-42A0-9770-FE3409618C09}" destId="{B18A5DA6-0E34-411C-B0D4-9D545C619847}" srcOrd="2" destOrd="0" presId="urn:microsoft.com/office/officeart/2005/8/layout/hProcess3"/>
    <dgm:cxn modelId="{1AEB9E82-553A-411F-9281-837C507FF047}" type="presParOf" srcId="{DBEA77F2-A672-42A0-9770-FE3409618C09}" destId="{ED94BFD2-8E04-4B07-881B-B7BF17C28030}" srcOrd="3" destOrd="0" presId="urn:microsoft.com/office/officeart/2005/8/layout/hProcess3"/>
    <dgm:cxn modelId="{56BF5555-85BC-4ACC-B89E-E42629AE6EB6}" type="presParOf" srcId="{DBEA77F2-A672-42A0-9770-FE3409618C09}" destId="{7002F8A2-54D3-45E1-B1B9-0A14E934169A}" srcOrd="4" destOrd="0" presId="urn:microsoft.com/office/officeart/2005/8/layout/hProcess3"/>
    <dgm:cxn modelId="{1478E194-FFE2-49CF-9CCD-A13F13E19BC6}" type="presParOf" srcId="{6BC3FA7E-CE6D-4652-94F1-54ED27051548}" destId="{F1A60C07-EE78-462E-B44B-39BF108A2A24}" srcOrd="6" destOrd="0" presId="urn:microsoft.com/office/officeart/2005/8/layout/hProcess3"/>
    <dgm:cxn modelId="{0EF871B9-7C68-467F-A297-80117428A0B1}" type="presParOf" srcId="{6BC3FA7E-CE6D-4652-94F1-54ED27051548}" destId="{5B3BE408-074F-436D-9C13-0C30639434D5}" srcOrd="7" destOrd="0" presId="urn:microsoft.com/office/officeart/2005/8/layout/hProcess3"/>
    <dgm:cxn modelId="{7AB54C95-9EBA-4F01-A26D-AE1DDB220F64}" type="presParOf" srcId="{5B3BE408-074F-436D-9C13-0C30639434D5}" destId="{079E4E07-B44E-47B0-BB20-FF433A457702}" srcOrd="0" destOrd="0" presId="urn:microsoft.com/office/officeart/2005/8/layout/hProcess3"/>
    <dgm:cxn modelId="{D921CE13-E9FC-4F2E-B220-AEF1A1C24E74}" type="presParOf" srcId="{5B3BE408-074F-436D-9C13-0C30639434D5}" destId="{93173764-9F7A-4B4E-9732-C7E88EAF78C8}" srcOrd="1" destOrd="0" presId="urn:microsoft.com/office/officeart/2005/8/layout/hProcess3"/>
    <dgm:cxn modelId="{6D0310F7-5A0A-4B78-8779-F1C27242303E}" type="presParOf" srcId="{5B3BE408-074F-436D-9C13-0C30639434D5}" destId="{8A2F4C8E-B256-4124-9007-513F8758D3B7}" srcOrd="2" destOrd="0" presId="urn:microsoft.com/office/officeart/2005/8/layout/hProcess3"/>
    <dgm:cxn modelId="{31B8EDD3-F6D0-4914-BAAF-46181EA9BD86}" type="presParOf" srcId="{5B3BE408-074F-436D-9C13-0C30639434D5}" destId="{2F61CEE2-A325-4A15-9E83-92444744A082}" srcOrd="3" destOrd="0" presId="urn:microsoft.com/office/officeart/2005/8/layout/hProcess3"/>
    <dgm:cxn modelId="{BF978DF1-1C41-43E9-8BEE-80C2249EB835}" type="presParOf" srcId="{5B3BE408-074F-436D-9C13-0C30639434D5}" destId="{3CC27438-60F6-4334-A9DD-D79C2DA43B96}" srcOrd="4" destOrd="0" presId="urn:microsoft.com/office/officeart/2005/8/layout/hProcess3"/>
    <dgm:cxn modelId="{994B362F-92D0-4CE4-9976-D7791D6FEEBE}" type="presParOf" srcId="{6BC3FA7E-CE6D-4652-94F1-54ED27051548}" destId="{556DA500-A3C2-43F0-8EDE-C2884A9088B1}" srcOrd="8" destOrd="0" presId="urn:microsoft.com/office/officeart/2005/8/layout/hProcess3"/>
    <dgm:cxn modelId="{59B288D0-2752-4728-A567-67506007311F}" type="presParOf" srcId="{6BC3FA7E-CE6D-4652-94F1-54ED27051548}" destId="{A7D873B0-4A09-4CFD-B8DB-2730AA61E028}" srcOrd="9" destOrd="0" presId="urn:microsoft.com/office/officeart/2005/8/layout/hProcess3"/>
    <dgm:cxn modelId="{7E3748B0-441F-4EBD-94BA-32974B32A6E4}" type="presParOf" srcId="{A7D873B0-4A09-4CFD-B8DB-2730AA61E028}" destId="{C2BF3382-B711-462E-833F-A39947D12DB7}" srcOrd="0" destOrd="0" presId="urn:microsoft.com/office/officeart/2005/8/layout/hProcess3"/>
    <dgm:cxn modelId="{B6DFE7F6-542B-4DC2-98E7-C6B505F16178}" type="presParOf" srcId="{A7D873B0-4A09-4CFD-B8DB-2730AA61E028}" destId="{F3374483-D1DF-4314-88D1-58A43C414FAB}" srcOrd="1" destOrd="0" presId="urn:microsoft.com/office/officeart/2005/8/layout/hProcess3"/>
    <dgm:cxn modelId="{B733F88F-70F2-4DF2-9B25-16173AFBE92F}" type="presParOf" srcId="{A7D873B0-4A09-4CFD-B8DB-2730AA61E028}" destId="{E4BE0D2E-1052-4BB1-B919-B48D8E77F0D0}" srcOrd="2" destOrd="0" presId="urn:microsoft.com/office/officeart/2005/8/layout/hProcess3"/>
    <dgm:cxn modelId="{EC029BFE-4D5E-462C-9AC6-1D4BB5F36F3C}" type="presParOf" srcId="{A7D873B0-4A09-4CFD-B8DB-2730AA61E028}" destId="{6D57A1F7-3C03-4F8E-9C0D-182851BD02F7}" srcOrd="3" destOrd="0" presId="urn:microsoft.com/office/officeart/2005/8/layout/hProcess3"/>
    <dgm:cxn modelId="{0DCAC407-3726-40FE-B150-D043C632F6F0}" type="presParOf" srcId="{A7D873B0-4A09-4CFD-B8DB-2730AA61E028}" destId="{A86E3412-9685-4260-891C-5B92EC607B14}" srcOrd="4" destOrd="0" presId="urn:microsoft.com/office/officeart/2005/8/layout/hProcess3"/>
    <dgm:cxn modelId="{E845BE03-C48A-4CE7-83B2-D01895FE6EF6}" type="presParOf" srcId="{6BC3FA7E-CE6D-4652-94F1-54ED27051548}" destId="{5780EBDB-3B87-4929-B93A-89270B524D74}" srcOrd="10" destOrd="0" presId="urn:microsoft.com/office/officeart/2005/8/layout/hProcess3"/>
    <dgm:cxn modelId="{8091DD1C-D498-4592-BD5B-122213E27F69}" type="presParOf" srcId="{6BC3FA7E-CE6D-4652-94F1-54ED27051548}" destId="{0028C02C-8CB6-4F7A-8BC1-DA4FD5EEA32A}" srcOrd="11" destOrd="0" presId="urn:microsoft.com/office/officeart/2005/8/layout/hProcess3"/>
    <dgm:cxn modelId="{AAD8CBA5-AC70-4053-BB6F-D90F4E3D106B}" type="presParOf" srcId="{6BC3FA7E-CE6D-4652-94F1-54ED27051548}" destId="{205DAE69-5A50-44DF-897E-085187DA0CE4}" srcOrd="12" destOrd="0" presId="urn:microsoft.com/office/officeart/2005/8/layout/h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5DAE69-5A50-44DF-897E-085187DA0CE4}">
      <dsp:nvSpPr>
        <dsp:cNvPr id="0" name=""/>
        <dsp:cNvSpPr/>
      </dsp:nvSpPr>
      <dsp:spPr>
        <a:xfrm>
          <a:off x="0" y="63904"/>
          <a:ext cx="11655839" cy="1152000"/>
        </a:xfrm>
        <a:prstGeom prst="rightArrow">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6E3412-9685-4260-891C-5B92EC607B14}">
      <dsp:nvSpPr>
        <dsp:cNvPr id="0" name=""/>
        <dsp:cNvSpPr/>
      </dsp:nvSpPr>
      <dsp:spPr>
        <a:xfrm>
          <a:off x="9433117"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Docker open source project</a:t>
          </a:r>
        </a:p>
      </dsp:txBody>
      <dsp:txXfrm>
        <a:off x="9433117" y="985504"/>
        <a:ext cx="1770003" cy="761467"/>
      </dsp:txXfrm>
    </dsp:sp>
    <dsp:sp modelId="{F3374483-D1DF-4314-88D1-58A43C414FAB}">
      <dsp:nvSpPr>
        <dsp:cNvPr id="0" name=""/>
        <dsp:cNvSpPr/>
      </dsp:nvSpPr>
      <dsp:spPr>
        <a:xfrm>
          <a:off x="9433117"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March 2013</a:t>
          </a:r>
        </a:p>
      </dsp:txBody>
      <dsp:txXfrm>
        <a:off x="9433117" y="351904"/>
        <a:ext cx="1770003" cy="576000"/>
      </dsp:txXfrm>
    </dsp:sp>
    <dsp:sp modelId="{3CC27438-60F6-4334-A9DD-D79C2DA43B96}">
      <dsp:nvSpPr>
        <dsp:cNvPr id="0" name=""/>
        <dsp:cNvSpPr/>
      </dsp:nvSpPr>
      <dsp:spPr>
        <a:xfrm>
          <a:off x="7309114"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err="1"/>
            <a:t>dotCloud</a:t>
          </a:r>
          <a:r>
            <a:rPr lang="en-US" sz="1200" kern="1200" dirty="0"/>
            <a:t> – PaaS provider</a:t>
          </a:r>
        </a:p>
        <a:p>
          <a:pPr marL="114300" lvl="1" indent="-114300" algn="l" defTabSz="533400">
            <a:lnSpc>
              <a:spcPct val="90000"/>
            </a:lnSpc>
            <a:spcBef>
              <a:spcPct val="0"/>
            </a:spcBef>
            <a:spcAft>
              <a:spcPct val="15000"/>
            </a:spcAft>
            <a:buChar char="•"/>
          </a:pPr>
          <a:r>
            <a:rPr lang="en-US" sz="1200" kern="1200" dirty="0"/>
            <a:t>OS container technology</a:t>
          </a:r>
        </a:p>
      </dsp:txBody>
      <dsp:txXfrm>
        <a:off x="7309114" y="985504"/>
        <a:ext cx="1770003" cy="761467"/>
      </dsp:txXfrm>
    </dsp:sp>
    <dsp:sp modelId="{93173764-9F7A-4B4E-9732-C7E88EAF78C8}">
      <dsp:nvSpPr>
        <dsp:cNvPr id="0" name=""/>
        <dsp:cNvSpPr/>
      </dsp:nvSpPr>
      <dsp:spPr>
        <a:xfrm>
          <a:off x="7309114"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2010</a:t>
          </a:r>
        </a:p>
      </dsp:txBody>
      <dsp:txXfrm>
        <a:off x="7309114" y="351904"/>
        <a:ext cx="1770003" cy="576000"/>
      </dsp:txXfrm>
    </dsp:sp>
    <dsp:sp modelId="{7002F8A2-54D3-45E1-B1B9-0A14E934169A}">
      <dsp:nvSpPr>
        <dsp:cNvPr id="0" name=""/>
        <dsp:cNvSpPr/>
      </dsp:nvSpPr>
      <dsp:spPr>
        <a:xfrm>
          <a:off x="5185110"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Solaris Zones</a:t>
          </a:r>
        </a:p>
        <a:p>
          <a:pPr marL="114300" lvl="1" indent="-114300" algn="l" defTabSz="533400">
            <a:lnSpc>
              <a:spcPct val="90000"/>
            </a:lnSpc>
            <a:spcBef>
              <a:spcPct val="0"/>
            </a:spcBef>
            <a:spcAft>
              <a:spcPct val="15000"/>
            </a:spcAft>
            <a:buChar char="•"/>
          </a:pPr>
          <a:r>
            <a:rPr lang="en-US" sz="1200" kern="1200" dirty="0"/>
            <a:t>Operating system virtualization</a:t>
          </a:r>
        </a:p>
      </dsp:txBody>
      <dsp:txXfrm>
        <a:off x="5185110" y="985504"/>
        <a:ext cx="1770003" cy="761467"/>
      </dsp:txXfrm>
    </dsp:sp>
    <dsp:sp modelId="{8A4F87B4-4724-497B-920E-67A542E0EFF2}">
      <dsp:nvSpPr>
        <dsp:cNvPr id="0" name=""/>
        <dsp:cNvSpPr/>
      </dsp:nvSpPr>
      <dsp:spPr>
        <a:xfrm>
          <a:off x="5185110"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2002</a:t>
          </a:r>
        </a:p>
      </dsp:txBody>
      <dsp:txXfrm>
        <a:off x="5185110" y="351904"/>
        <a:ext cx="1770003" cy="576000"/>
      </dsp:txXfrm>
    </dsp:sp>
    <dsp:sp modelId="{605BF894-1476-4F47-9B8B-F8AA60D86AF0}">
      <dsp:nvSpPr>
        <dsp:cNvPr id="0" name=""/>
        <dsp:cNvSpPr/>
      </dsp:nvSpPr>
      <dsp:spPr>
        <a:xfrm>
          <a:off x="3061106"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dirty="0"/>
            <a:t>“jails” in FreeBSD</a:t>
          </a:r>
        </a:p>
        <a:p>
          <a:pPr marL="114300" lvl="1" indent="-114300" algn="l" defTabSz="533400">
            <a:lnSpc>
              <a:spcPct val="90000"/>
            </a:lnSpc>
            <a:spcBef>
              <a:spcPct val="0"/>
            </a:spcBef>
            <a:spcAft>
              <a:spcPct val="15000"/>
            </a:spcAft>
            <a:buChar char="•"/>
          </a:pPr>
          <a:r>
            <a:rPr lang="en-US" sz="1200" kern="1200" dirty="0"/>
            <a:t>Security as design point</a:t>
          </a:r>
        </a:p>
      </dsp:txBody>
      <dsp:txXfrm>
        <a:off x="3061106" y="985504"/>
        <a:ext cx="1770003" cy="761467"/>
      </dsp:txXfrm>
    </dsp:sp>
    <dsp:sp modelId="{BAE050EB-EFDC-4F20-B107-4F77132BDA9E}">
      <dsp:nvSpPr>
        <dsp:cNvPr id="0" name=""/>
        <dsp:cNvSpPr/>
      </dsp:nvSpPr>
      <dsp:spPr>
        <a:xfrm>
          <a:off x="3061106"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2000</a:t>
          </a:r>
        </a:p>
      </dsp:txBody>
      <dsp:txXfrm>
        <a:off x="3061106" y="351904"/>
        <a:ext cx="1770003" cy="576000"/>
      </dsp:txXfrm>
    </dsp:sp>
    <dsp:sp modelId="{4008E42C-2C22-476F-8AFE-9C2A74423F47}">
      <dsp:nvSpPr>
        <dsp:cNvPr id="0" name=""/>
        <dsp:cNvSpPr/>
      </dsp:nvSpPr>
      <dsp:spPr>
        <a:xfrm>
          <a:off x="937103" y="985504"/>
          <a:ext cx="1770003" cy="76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533400">
            <a:lnSpc>
              <a:spcPct val="90000"/>
            </a:lnSpc>
            <a:spcBef>
              <a:spcPct val="0"/>
            </a:spcBef>
            <a:spcAft>
              <a:spcPct val="15000"/>
            </a:spcAft>
            <a:buChar char="•"/>
          </a:pPr>
          <a:r>
            <a:rPr lang="en-US" sz="1200" kern="1200"/>
            <a:t>Bill </a:t>
          </a:r>
          <a:r>
            <a:rPr lang="en-US" sz="1200" kern="1200" dirty="0"/>
            <a:t>Joy adds ‘</a:t>
          </a:r>
          <a:r>
            <a:rPr lang="en-US" sz="1200" kern="1200" dirty="0" err="1"/>
            <a:t>chroot</a:t>
          </a:r>
          <a:r>
            <a:rPr lang="en-US" sz="1200" kern="1200" dirty="0"/>
            <a:t>’  to Unix</a:t>
          </a:r>
        </a:p>
      </dsp:txBody>
      <dsp:txXfrm>
        <a:off x="937103" y="985504"/>
        <a:ext cx="1770003" cy="761467"/>
      </dsp:txXfrm>
    </dsp:sp>
    <dsp:sp modelId="{1E085EE4-CB17-4BA1-830C-29BF8E47CC5C}">
      <dsp:nvSpPr>
        <dsp:cNvPr id="0" name=""/>
        <dsp:cNvSpPr/>
      </dsp:nvSpPr>
      <dsp:spPr>
        <a:xfrm>
          <a:off x="937103" y="351904"/>
          <a:ext cx="1770003" cy="576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62560" rIns="0" bIns="162560" numCol="1" spcCol="1270" anchor="ctr" anchorCtr="0">
          <a:noAutofit/>
        </a:bodyPr>
        <a:lstStyle/>
        <a:p>
          <a:pPr marL="0" lvl="0" indent="0" algn="l" defTabSz="711200">
            <a:lnSpc>
              <a:spcPct val="90000"/>
            </a:lnSpc>
            <a:spcBef>
              <a:spcPct val="0"/>
            </a:spcBef>
            <a:spcAft>
              <a:spcPct val="35000"/>
            </a:spcAft>
            <a:buNone/>
          </a:pPr>
          <a:r>
            <a:rPr lang="en-US" sz="1600" kern="1200" dirty="0"/>
            <a:t>1982</a:t>
          </a:r>
        </a:p>
      </dsp:txBody>
      <dsp:txXfrm>
        <a:off x="937103" y="351904"/>
        <a:ext cx="1770003" cy="57600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8-25T23:32:37.111"/>
    </inkml:context>
    <inkml:brush xml:id="br0">
      <inkml:brushProperty name="width" value="0.06667" units="cm"/>
      <inkml:brushProperty name="height" value="0.06667" units="cm"/>
    </inkml:brush>
  </inkml:definitions>
  <inkml:trace contextRef="#ctx0" brushRef="#br0">8324 7859 1152,'7'0'512,"4"23"0,-4-17 640,-7 5-1152,9-5 0,-9 0 0,0-6 0,18-12-384,-18 12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8-20T01:44:32.756"/>
    </inkml:context>
    <inkml:brush xml:id="br0">
      <inkml:brushProperty name="width" value="0.06667" units="cm"/>
      <inkml:brushProperty name="height" value="0.06667" units="cm"/>
    </inkml:brush>
  </inkml:definitions>
  <inkml:trace contextRef="#ctx0" brushRef="#br0">-4-11 256,'0'1'128,"0"-2"-128,0 1 128,0 0-256,1-1 128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663C5F-A86A-4123-BFA3-D1AA133EDD13}" type="datetimeFigureOut">
              <a:rPr lang="en-US" smtClean="0"/>
              <a:t>5/3/2017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59F813-5AE6-42D9-8D72-24C283CF2029}" type="slidenum">
              <a:rPr lang="en-US" smtClean="0"/>
              <a:t>‹#›</a:t>
            </a:fld>
            <a:endParaRPr lang="en-US"/>
          </a:p>
        </p:txBody>
      </p:sp>
    </p:spTree>
    <p:extLst>
      <p:ext uri="{BB962C8B-B14F-4D97-AF65-F5344CB8AC3E}">
        <p14:creationId xmlns:p14="http://schemas.microsoft.com/office/powerpoint/2010/main" val="3117480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hub.docker.co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Understand</a:t>
            </a:r>
            <a:r>
              <a:rPr lang="en-US" baseline="0" dirty="0"/>
              <a:t> the options available and have a good baseline for making choices for your solutions.</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a:t>
            </a:fld>
            <a:endParaRPr lang="en-US"/>
          </a:p>
        </p:txBody>
      </p:sp>
    </p:spTree>
    <p:extLst>
      <p:ext uri="{BB962C8B-B14F-4D97-AF65-F5344CB8AC3E}">
        <p14:creationId xmlns:p14="http://schemas.microsoft.com/office/powerpoint/2010/main" val="1849015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Nano Server centers</a:t>
            </a:r>
            <a:r>
              <a:rPr lang="en-US" baseline="0" dirty="0"/>
              <a:t> around the concept of “just enough OS”. Its been striped of as many dependencies as possible and optimized for next-gen applications and containers. </a:t>
            </a:r>
          </a:p>
          <a:p>
            <a:endParaRPr lang="en-US" baseline="0" dirty="0"/>
          </a:p>
          <a:p>
            <a:r>
              <a:rPr lang="en-US" b="1" baseline="0" dirty="0"/>
              <a:t>#click (show first column)</a:t>
            </a:r>
            <a:endParaRPr lang="en-US" baseline="0" dirty="0"/>
          </a:p>
          <a:p>
            <a:r>
              <a:rPr lang="en-US" baseline="0" dirty="0"/>
              <a:t>This gives you higher density and fewer patches while also reducing the attack footprint by removing unnecessary services. A secure, minimal environment for running applications. Its about 400mb on disk with no extra roles/features added. It is 64bit only. </a:t>
            </a:r>
          </a:p>
          <a:p>
            <a:endParaRPr lang="en-US" baseline="0" dirty="0"/>
          </a:p>
          <a:p>
            <a:r>
              <a:rPr lang="en-US" b="1" baseline="0" dirty="0"/>
              <a:t>#click (show second column)</a:t>
            </a:r>
            <a:endParaRPr lang="en-US" baseline="0" dirty="0"/>
          </a:p>
          <a:p>
            <a:r>
              <a:rPr lang="en-US" baseline="0" dirty="0"/>
              <a:t>Further up “the stack” is Server Core where you can run traditional workloads or container based applications. </a:t>
            </a:r>
          </a:p>
          <a:p>
            <a:endParaRPr lang="en-US" baseline="0" dirty="0"/>
          </a:p>
          <a:p>
            <a:r>
              <a:rPr lang="en-US" b="1" baseline="0" dirty="0"/>
              <a:t>#click (show third column)</a:t>
            </a:r>
            <a:endParaRPr lang="en-US" baseline="0" dirty="0"/>
          </a:p>
          <a:p>
            <a:r>
              <a:rPr lang="en-US" baseline="0" dirty="0"/>
              <a:t>And finally is the “full GUI” server with a desktop experience where you can host applications that require a GUI experience or perhaps need to host remote desktop services. </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04058"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604058" marR="0" lvl="0" indent="0" algn="l" defTabSz="96617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1722C50E-AC3C-4F38-BF72-3EC090A65D52}"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85016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Container is an OS construct. Container lives in the OS. Same for Windows and Linux.</a:t>
            </a:r>
          </a:p>
          <a:p>
            <a:pPr marL="228600" indent="-228600">
              <a:buAutoNum type="arabicPeriod"/>
            </a:pPr>
            <a:r>
              <a:rPr lang="en-US" dirty="0"/>
              <a:t>Docker Engine talks to the OS. Linux it is </a:t>
            </a:r>
            <a:r>
              <a:rPr lang="en-US" dirty="0" err="1"/>
              <a:t>cgroups</a:t>
            </a:r>
            <a:r>
              <a:rPr lang="en-US" dirty="0"/>
              <a:t> and namespace providers. Windows it is the host compute service. Calls the right system APIs.</a:t>
            </a:r>
          </a:p>
          <a:p>
            <a:pPr marL="228600" indent="-228600">
              <a:buAutoNum type="arabicPeriod"/>
            </a:pPr>
            <a:r>
              <a:rPr lang="en-US" dirty="0"/>
              <a:t>Toolsets to talk to the Docker Engine. </a:t>
            </a:r>
          </a:p>
          <a:p>
            <a:pPr marL="228600" indent="-228600">
              <a:buAutoNum type="arabicPeriod"/>
            </a:pPr>
            <a:r>
              <a:rPr lang="en-US" dirty="0"/>
              <a:t>Control Plane / Orchestration engines</a:t>
            </a:r>
          </a:p>
        </p:txBody>
      </p:sp>
      <p:sp>
        <p:nvSpPr>
          <p:cNvPr id="4" name="Slide Number Placeholder 3"/>
          <p:cNvSpPr>
            <a:spLocks noGrp="1"/>
          </p:cNvSpPr>
          <p:nvPr>
            <p:ph type="sldNum" sz="quarter" idx="10"/>
          </p:nvPr>
        </p:nvSpPr>
        <p:spPr/>
        <p:txBody>
          <a:bodyPr/>
          <a:lstStyle/>
          <a:p>
            <a:fld id="{B159F813-5AE6-42D9-8D72-24C283CF2029}" type="slidenum">
              <a:rPr lang="en-US" smtClean="0"/>
              <a:t>18</a:t>
            </a:fld>
            <a:endParaRPr lang="en-US"/>
          </a:p>
        </p:txBody>
      </p:sp>
    </p:spTree>
    <p:extLst>
      <p:ext uri="{BB962C8B-B14F-4D97-AF65-F5344CB8AC3E}">
        <p14:creationId xmlns:p14="http://schemas.microsoft.com/office/powerpoint/2010/main" val="991975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of the things that kind of interesting is that we have a couple of container runtimes. We’ll start with Windows Server Containers. These are very similar to the Linux container model. We have our Windows Kernel…</a:t>
            </a:r>
          </a:p>
          <a:p>
            <a:endParaRPr lang="en-US" baseline="0" dirty="0"/>
          </a:p>
          <a:p>
            <a:r>
              <a:rPr lang="en-US" baseline="0" dirty="0"/>
              <a:t>Set of system processes that you’re likely to see on any Windows server. </a:t>
            </a:r>
          </a:p>
          <a:p>
            <a:endParaRPr lang="en-US" baseline="0" dirty="0"/>
          </a:p>
          <a:p>
            <a:r>
              <a:rPr lang="en-US" baseline="0" dirty="0"/>
              <a:t>And then we have container management. Our compute services which is our layer of containers in the operating system. And the Docker engine. </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B159F813-5AE6-42D9-8D72-24C283CF2029}" type="slidenum">
              <a:rPr lang="en-US" smtClean="0"/>
              <a:t>19</a:t>
            </a:fld>
            <a:endParaRPr lang="en-US"/>
          </a:p>
        </p:txBody>
      </p:sp>
    </p:spTree>
    <p:extLst>
      <p:ext uri="{BB962C8B-B14F-4D97-AF65-F5344CB8AC3E}">
        <p14:creationId xmlns:p14="http://schemas.microsoft.com/office/powerpoint/2010/main" val="36165978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actually start a container, what we’re doing is starting up a new “user mode” and put copies of each of those system processes in. </a:t>
            </a:r>
          </a:p>
          <a:p>
            <a:endParaRPr lang="en-US" dirty="0"/>
          </a:p>
          <a:p>
            <a:endParaRPr lang="en-US" baseline="0" dirty="0"/>
          </a:p>
        </p:txBody>
      </p:sp>
      <p:sp>
        <p:nvSpPr>
          <p:cNvPr id="4" name="Slide Number Placeholder 3"/>
          <p:cNvSpPr>
            <a:spLocks noGrp="1"/>
          </p:cNvSpPr>
          <p:nvPr>
            <p:ph type="sldNum" sz="quarter" idx="10"/>
          </p:nvPr>
        </p:nvSpPr>
        <p:spPr/>
        <p:txBody>
          <a:bodyPr/>
          <a:lstStyle/>
          <a:p>
            <a:fld id="{B159F813-5AE6-42D9-8D72-24C283CF2029}" type="slidenum">
              <a:rPr lang="en-US" smtClean="0"/>
              <a:t>20</a:t>
            </a:fld>
            <a:endParaRPr lang="en-US"/>
          </a:p>
        </p:txBody>
      </p:sp>
    </p:spTree>
    <p:extLst>
      <p:ext uri="{BB962C8B-B14F-4D97-AF65-F5344CB8AC3E}">
        <p14:creationId xmlns:p14="http://schemas.microsoft.com/office/powerpoint/2010/main" val="42578083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When we actually start a container, what we’re doing is starting up a new “user mode” and put copies of each of those system processes in. </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21</a:t>
            </a:fld>
            <a:endParaRPr lang="en-US"/>
          </a:p>
        </p:txBody>
      </p:sp>
    </p:spTree>
    <p:extLst>
      <p:ext uri="{BB962C8B-B14F-4D97-AF65-F5344CB8AC3E}">
        <p14:creationId xmlns:p14="http://schemas.microsoft.com/office/powerpoint/2010/main" val="19477386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then the application process, whatever you put on the “</a:t>
            </a:r>
            <a:r>
              <a:rPr lang="en-US" baseline="0" dirty="0" err="1"/>
              <a:t>docker</a:t>
            </a:r>
            <a:r>
              <a:rPr lang="en-US" baseline="0" dirty="0"/>
              <a:t> run” line. If it was an IIS web server, it would have it own w3wp process. The reason for this model is that without these processes, we couldn’t have isolation between containers. You couldn’t make your own user name as it would be shared by the host. This way its specific to the container. Now you’d think this would be somewhat heavy with all these extra processes. But we’ve actually done a great deal of optimization around memory and startup time such that we can start up a Nano Server container in about 1.15 seconds right now and our goal is to get this down to a second by the time Windows Server 2016 ships later this year. We think this is a pretty amazing startup time. We also haven’t seen much memory overhead from these processes, and they give us that high degree of isolation folks expect from containers. </a:t>
            </a:r>
          </a:p>
          <a:p>
            <a:endParaRPr lang="en-US" baseline="0" dirty="0"/>
          </a:p>
          <a:p>
            <a:r>
              <a:rPr lang="en-US" baseline="0" dirty="0"/>
              <a:t>Why a separate container? Security and isolation. Don’t want it to know about the host. Know about the virtualized view.</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22</a:t>
            </a:fld>
            <a:endParaRPr lang="en-US"/>
          </a:p>
        </p:txBody>
      </p:sp>
    </p:spTree>
    <p:extLst>
      <p:ext uri="{BB962C8B-B14F-4D97-AF65-F5344CB8AC3E}">
        <p14:creationId xmlns:p14="http://schemas.microsoft.com/office/powerpoint/2010/main" val="14597439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of course we can have multiple of these containers running side by side. Each representing their own set of “user mode” processes.  This is a fairly traditional container model, but being Microsoft, we really aren’t satisfied with being traditional. So we came up with another model.</a:t>
            </a:r>
            <a:endParaRPr lang="en-US" dirty="0"/>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23</a:t>
            </a:fld>
            <a:endParaRPr lang="en-US"/>
          </a:p>
        </p:txBody>
      </p:sp>
    </p:spTree>
    <p:extLst>
      <p:ext uri="{BB962C8B-B14F-4D97-AF65-F5344CB8AC3E}">
        <p14:creationId xmlns:p14="http://schemas.microsoft.com/office/powerpoint/2010/main" val="2910917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of course we can have multiple of these containers running side by side. Each representing their own set of “user mode” processes.  This is a fairly traditional container model, but being Microsoft, we really aren’t satisfied with being traditional. So we came up with another model.</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24</a:t>
            </a:fld>
            <a:endParaRPr lang="en-US"/>
          </a:p>
        </p:txBody>
      </p:sp>
    </p:spTree>
    <p:extLst>
      <p:ext uri="{BB962C8B-B14F-4D97-AF65-F5344CB8AC3E}">
        <p14:creationId xmlns:p14="http://schemas.microsoft.com/office/powerpoint/2010/main" val="2022056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Hyper-V containers</a:t>
            </a:r>
            <a:r>
              <a:rPr lang="en-US" baseline="0" dirty="0"/>
              <a:t> differ from Server Containers in that they start with the Hyper-V Hypervisor. </a:t>
            </a:r>
          </a:p>
          <a:p>
            <a:endParaRPr lang="en-US" baseline="0" dirty="0"/>
          </a:p>
          <a:p>
            <a:r>
              <a:rPr lang="en-US" dirty="0"/>
              <a:t>This contains the</a:t>
            </a:r>
            <a:r>
              <a:rPr lang="en-US" baseline="0" dirty="0"/>
              <a:t> Windows Kernel. Could run a different kernel than the host!</a:t>
            </a:r>
          </a:p>
          <a:p>
            <a:endParaRPr lang="en-US" baseline="0" dirty="0"/>
          </a:p>
          <a:p>
            <a:r>
              <a:rPr lang="en-US" baseline="0" dirty="0"/>
              <a:t>Start up a Windows Server Container inside of that. </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The same set of System processes. This is a minimal set, just enough to launch.</a:t>
            </a:r>
          </a:p>
          <a:p>
            <a:endParaRPr lang="en-US" baseline="0" dirty="0"/>
          </a:p>
          <a:p>
            <a:r>
              <a:rPr lang="en-US" baseline="0" dirty="0"/>
              <a:t>And our compute services and Docker engine. Much like we have with a Server Container Host. </a:t>
            </a:r>
          </a:p>
        </p:txBody>
      </p:sp>
      <p:sp>
        <p:nvSpPr>
          <p:cNvPr id="4" name="Slide Number Placeholder 3"/>
          <p:cNvSpPr>
            <a:spLocks noGrp="1"/>
          </p:cNvSpPr>
          <p:nvPr>
            <p:ph type="sldNum" sz="quarter" idx="10"/>
          </p:nvPr>
        </p:nvSpPr>
        <p:spPr/>
        <p:txBody>
          <a:bodyPr/>
          <a:lstStyle/>
          <a:p>
            <a:fld id="{B159F813-5AE6-42D9-8D72-24C283CF2029}" type="slidenum">
              <a:rPr lang="en-US" smtClean="0"/>
              <a:t>25</a:t>
            </a:fld>
            <a:endParaRPr lang="en-US"/>
          </a:p>
        </p:txBody>
      </p:sp>
    </p:spTree>
    <p:extLst>
      <p:ext uri="{BB962C8B-B14F-4D97-AF65-F5344CB8AC3E}">
        <p14:creationId xmlns:p14="http://schemas.microsoft.com/office/powerpoint/2010/main" val="4087616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All this happens with a specially purposed Virtual Machine. This virtual machine has only one purpose in being, to run a container. We did this so that we get the same isolation boundaries that a traditional virtual machine has. If, unbelievably, someone were figure out some weird way to get outside of the container and mess with the kernel, they could crash themselves, but would be unable to hurt anyone else. This also means we have kernel independence, we could run different versions  of the kernel. We could run the app on different versions of the operating system and all sorts of interesting things we’ll get into later. </a:t>
            </a:r>
          </a:p>
          <a:p>
            <a:endParaRPr lang="en-US" baseline="0" dirty="0"/>
          </a:p>
          <a:p>
            <a:r>
              <a:rPr lang="en-US" baseline="0" dirty="0"/>
              <a:t>Clone. Copy in memory. Very fast start-up. </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26</a:t>
            </a:fld>
            <a:endParaRPr lang="en-US"/>
          </a:p>
        </p:txBody>
      </p:sp>
    </p:spTree>
    <p:extLst>
      <p:ext uri="{BB962C8B-B14F-4D97-AF65-F5344CB8AC3E}">
        <p14:creationId xmlns:p14="http://schemas.microsoft.com/office/powerpoint/2010/main" val="2689487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focus on Windows Server 2016</a:t>
            </a:r>
          </a:p>
          <a:p>
            <a:pPr lvl="1"/>
            <a:r>
              <a:rPr lang="en-US" dirty="0"/>
              <a:t>Over the last few years, Docker has popularized Linux containers, but Windows developers have been left out in the cold This changes with </a:t>
            </a:r>
            <a:r>
              <a:rPr lang="en-US" b="1" dirty="0"/>
              <a:t>Windows Server 2016</a:t>
            </a:r>
            <a:r>
              <a:rPr lang="en-US" dirty="0"/>
              <a:t>. At this session we'll cover the basics of the new Windows Server container model and how to develop applications/services that can take advantage of this exciting new advancement, for cloud, for on-</a:t>
            </a:r>
            <a:r>
              <a:rPr lang="en-US" dirty="0" err="1"/>
              <a:t>prem</a:t>
            </a:r>
            <a:r>
              <a:rPr lang="en-US" dirty="0"/>
              <a:t>, and for the future.</a:t>
            </a:r>
          </a:p>
          <a:p>
            <a:pPr lvl="1"/>
            <a:endParaRPr lang="en-US" dirty="0"/>
          </a:p>
          <a:p>
            <a:r>
              <a:rPr lang="en-US" dirty="0"/>
              <a:t>We’re not going to make you an expert</a:t>
            </a:r>
          </a:p>
          <a:p>
            <a:pPr lvl="1"/>
            <a:r>
              <a:rPr lang="en-US" dirty="0"/>
              <a:t>It’s a big topic and more than can be covered in an hour. And its also still evolving (Windows containers are still in preview). So my hope is that when you leave</a:t>
            </a:r>
            <a:r>
              <a:rPr lang="en-US" baseline="0" dirty="0"/>
              <a:t> this session, you may still be afraid of preview software, but hopefully are terrified of containers anymore.</a:t>
            </a:r>
            <a:endParaRPr lang="en-US" dirty="0"/>
          </a:p>
          <a:p>
            <a:endParaRPr lang="en-US" sz="2000" dirty="0"/>
          </a:p>
          <a:p>
            <a:r>
              <a:rPr lang="en-US" sz="2000" dirty="0"/>
              <a:t>Windows guy . . . </a:t>
            </a:r>
          </a:p>
          <a:p>
            <a:r>
              <a:rPr lang="en-US" sz="2000" dirty="0"/>
              <a:t>             I like GUIs . . . Most of the time. Makes me feel all warm and fuzzy. </a:t>
            </a:r>
            <a:r>
              <a:rPr lang="en-US" sz="2000" dirty="0" err="1"/>
              <a:t>Blinky</a:t>
            </a:r>
            <a:r>
              <a:rPr lang="en-US" sz="2000" dirty="0"/>
              <a:t> cursors mock me!</a:t>
            </a:r>
          </a:p>
          <a:p>
            <a:r>
              <a:rPr lang="en-US" sz="2000" dirty="0"/>
              <a:t>             Fully understand and embrace the </a:t>
            </a:r>
            <a:r>
              <a:rPr lang="en-US" sz="2000" dirty="0" err="1"/>
              <a:t>cmd</a:t>
            </a:r>
            <a:r>
              <a:rPr lang="en-US" sz="2000" dirty="0"/>
              <a:t> line and config files, and </a:t>
            </a:r>
            <a:r>
              <a:rPr lang="en-US" sz="2000" dirty="0" err="1"/>
              <a:t>blinky</a:t>
            </a:r>
            <a:r>
              <a:rPr lang="en-US" sz="2000" dirty="0"/>
              <a:t> cursors, once I understand what I’m doing.</a:t>
            </a:r>
          </a:p>
          <a:p>
            <a:endParaRPr lang="en-US" sz="2000" dirty="0"/>
          </a:p>
          <a:p>
            <a:r>
              <a:rPr lang="en-US" dirty="0"/>
              <a:t>If you already know containers on Linux…</a:t>
            </a:r>
          </a:p>
          <a:p>
            <a:pPr lvl="1"/>
            <a:r>
              <a:rPr lang="en-US" dirty="0"/>
              <a:t>If you’re familiar with containers on Linux, you can check email for the next 10-15 minutes, pay attention for 5-10 minutes (when I talk about Windows Server 2016), then go find another session if you like. </a:t>
            </a:r>
            <a:r>
              <a:rPr lang="en-US" dirty="0">
                <a:sym typeface="Wingdings" panose="05000000000000000000" pitchFamily="2" charset="2"/>
              </a:rPr>
              <a:t></a:t>
            </a:r>
          </a:p>
          <a:p>
            <a:pPr marL="0" lvl="0" indent="-107956">
              <a:buNone/>
            </a:pPr>
            <a:br>
              <a:rPr lang="en-US" dirty="0">
                <a:sym typeface="Wingdings" panose="05000000000000000000" pitchFamily="2" charset="2"/>
              </a:rPr>
            </a:br>
            <a:r>
              <a:rPr lang="en-US" dirty="0">
                <a:sym typeface="Wingdings" panose="05000000000000000000" pitchFamily="2" charset="2"/>
              </a:rPr>
              <a:t>image</a:t>
            </a:r>
            <a:r>
              <a:rPr lang="en-US" baseline="0" dirty="0">
                <a:sym typeface="Wingdings" panose="05000000000000000000" pitchFamily="2" charset="2"/>
              </a:rPr>
              <a:t> from: https://thetechbench.wordpress.com/category/client-expectations/</a:t>
            </a:r>
            <a:endParaRPr lang="en-US" dirty="0">
              <a:sym typeface="Wingdings" panose="05000000000000000000" pitchFamily="2" charset="2"/>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5/3/2017 12:57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46707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a:t>
            </a:r>
            <a:r>
              <a:rPr lang="en-US" baseline="0" dirty="0"/>
              <a:t> couple notes on the deployment model… </a:t>
            </a:r>
          </a:p>
          <a:p>
            <a:endParaRPr lang="en-US" baseline="0" dirty="0"/>
          </a:p>
          <a:p>
            <a:r>
              <a:rPr lang="en-US" baseline="0" dirty="0"/>
              <a:t>With Windows Server Container, which can be run on either Windows Server 2016, Window Server 2016, or Nano Server, the container can be either Windows Server Core or Nano Server. Because Windows Server isolation mode shares the kernel, you cannot run Windows Server Containers on Windows 10. Additionally, the Build number (</a:t>
            </a:r>
            <a:r>
              <a:rPr lang="en-US" baseline="0" dirty="0" err="1"/>
              <a:t>Major.Minor.Build.Revision</a:t>
            </a:r>
            <a:r>
              <a:rPr lang="en-US" baseline="0" dirty="0"/>
              <a:t>) must match. </a:t>
            </a:r>
            <a:r>
              <a:rPr lang="en-US" sz="1200" dirty="0">
                <a:solidFill>
                  <a:schemeClr val="accent6"/>
                </a:solidFill>
                <a:latin typeface="+mn-lt"/>
              </a:rPr>
              <a:t>If revision number is different, not technically blocked, but may not function properly under all circumstances and thus cannot be supported for production environments.</a:t>
            </a:r>
            <a:endParaRPr lang="en-US" baseline="0" dirty="0"/>
          </a:p>
          <a:p>
            <a:endParaRPr lang="en-US" baseline="0" dirty="0"/>
          </a:p>
          <a:p>
            <a:r>
              <a:rPr lang="en-US" baseline="0" dirty="0"/>
              <a:t>With Hyper-V containers, we support either Server Core or Nano Server.  Additionally, the host can be anything we want… Nano Server, Server Core, or even Windows Server/Desktop. This is because the Hyper-V container has its own, independent copy of the kernel. </a:t>
            </a:r>
          </a:p>
          <a:p>
            <a:endParaRPr lang="en-US" baseline="0" dirty="0"/>
          </a:p>
          <a:p>
            <a:r>
              <a:rPr lang="en-US" baseline="0" dirty="0"/>
              <a:t>Windows client – “</a:t>
            </a:r>
            <a:r>
              <a:rPr lang="en-US" baseline="0" dirty="0" err="1"/>
              <a:t>hyperv</a:t>
            </a:r>
            <a:r>
              <a:rPr lang="en-US" baseline="0" dirty="0"/>
              <a:t>” is the default isolation mode</a:t>
            </a:r>
          </a:p>
          <a:p>
            <a:r>
              <a:rPr lang="en-US" baseline="0" dirty="0"/>
              <a:t>Windows server – “process” is the default isolation mode</a:t>
            </a:r>
          </a:p>
          <a:p>
            <a:endParaRPr lang="en-US" baseline="0" dirty="0"/>
          </a:p>
          <a:p>
            <a:r>
              <a:rPr lang="en-US" baseline="0" dirty="0"/>
              <a:t>$ </a:t>
            </a:r>
            <a:r>
              <a:rPr lang="en-US" baseline="0" dirty="0" err="1"/>
              <a:t>docker</a:t>
            </a:r>
            <a:r>
              <a:rPr lang="en-US" baseline="0" dirty="0"/>
              <a:t> run -d --isolation default </a:t>
            </a:r>
            <a:r>
              <a:rPr lang="en-US" baseline="0" dirty="0" err="1"/>
              <a:t>busybox</a:t>
            </a:r>
            <a:r>
              <a:rPr lang="en-US" baseline="0" dirty="0"/>
              <a:t> top</a:t>
            </a:r>
          </a:p>
          <a:p>
            <a:r>
              <a:rPr lang="en-US" baseline="0" dirty="0"/>
              <a:t>$ </a:t>
            </a:r>
            <a:r>
              <a:rPr lang="en-US" baseline="0" dirty="0" err="1"/>
              <a:t>docker</a:t>
            </a:r>
            <a:r>
              <a:rPr lang="en-US" baseline="0" dirty="0"/>
              <a:t> run -d --isolation </a:t>
            </a:r>
            <a:r>
              <a:rPr lang="en-US" baseline="0" dirty="0" err="1"/>
              <a:t>hyperv</a:t>
            </a:r>
            <a:r>
              <a:rPr lang="en-US" baseline="0" dirty="0"/>
              <a:t> </a:t>
            </a:r>
            <a:r>
              <a:rPr lang="en-US" baseline="0" dirty="0" err="1"/>
              <a:t>busybox</a:t>
            </a:r>
            <a:r>
              <a:rPr lang="en-US" baseline="0" dirty="0"/>
              <a:t> top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a:t>
            </a:r>
            <a:r>
              <a:rPr lang="en-US" baseline="0" dirty="0" err="1"/>
              <a:t>docker</a:t>
            </a:r>
            <a:r>
              <a:rPr lang="en-US" baseline="0" dirty="0"/>
              <a:t> run -d --isolation process </a:t>
            </a:r>
            <a:r>
              <a:rPr lang="en-US" baseline="0" dirty="0" err="1"/>
              <a:t>busybox</a:t>
            </a:r>
            <a:r>
              <a:rPr lang="en-US" baseline="0" dirty="0"/>
              <a:t> top</a:t>
            </a:r>
          </a:p>
          <a:p>
            <a:endParaRPr lang="en-US" baseline="0" dirty="0"/>
          </a:p>
          <a:p>
            <a:endParaRPr lang="en-US" baseline="0" dirty="0"/>
          </a:p>
          <a:p>
            <a:r>
              <a:rPr lang="en-US" baseline="0" dirty="0"/>
              <a:t>https://docs.docker.com/engine/reference/commandline/run/#/specify-isolation-technology-for-container---isolation</a:t>
            </a:r>
          </a:p>
          <a:p>
            <a:r>
              <a:rPr lang="en-US" dirty="0"/>
              <a:t>https://docs.microsoft.com/en-us/virtualization/windowscontainers/deploy-containers/system-requirements</a:t>
            </a:r>
          </a:p>
          <a:p>
            <a:r>
              <a:rPr lang="en-US" dirty="0"/>
              <a:t>https://blog.docker.com/2016/09/dockerforws2016/</a:t>
            </a:r>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513556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really just a deploy-time difference of how you deploy a container instance / image.</a:t>
            </a:r>
          </a:p>
        </p:txBody>
      </p:sp>
      <p:sp>
        <p:nvSpPr>
          <p:cNvPr id="4" name="Slide Number Placeholder 3"/>
          <p:cNvSpPr>
            <a:spLocks noGrp="1"/>
          </p:cNvSpPr>
          <p:nvPr>
            <p:ph type="sldNum" sz="quarter" idx="10"/>
          </p:nvPr>
        </p:nvSpPr>
        <p:spPr/>
        <p:txBody>
          <a:bodyPr/>
          <a:lstStyle/>
          <a:p>
            <a:fld id="{B159F813-5AE6-42D9-8D72-24C283CF2029}" type="slidenum">
              <a:rPr lang="en-US" smtClean="0"/>
              <a:t>30</a:t>
            </a:fld>
            <a:endParaRPr lang="en-US"/>
          </a:p>
        </p:txBody>
      </p:sp>
    </p:spTree>
    <p:extLst>
      <p:ext uri="{BB962C8B-B14F-4D97-AF65-F5344CB8AC3E}">
        <p14:creationId xmlns:p14="http://schemas.microsoft.com/office/powerpoint/2010/main" val="3387536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http://extratv.com/2011/02/27/afis-100-years-100-movie-quote-1/</a:t>
            </a:r>
          </a:p>
          <a:p>
            <a:endParaRPr lang="en-US" dirty="0"/>
          </a:p>
          <a:p>
            <a:r>
              <a:rPr lang="en-US" dirty="0"/>
              <a:t>Which version of Docker to install?</a:t>
            </a:r>
          </a:p>
          <a:p>
            <a:endParaRPr lang="en-US" dirty="0"/>
          </a:p>
          <a:p>
            <a:r>
              <a:rPr lang="en-US" dirty="0"/>
              <a:t>What runs where?</a:t>
            </a:r>
          </a:p>
          <a:p>
            <a:endParaRPr lang="en-US" dirty="0"/>
          </a:p>
          <a:p>
            <a:r>
              <a:rPr lang="en-US" dirty="0"/>
              <a:t>Azure VM – isolation mode must be Windows Server, or “process”. Hyper-V not yet supported due to lack of nested virtualization capabilities.</a:t>
            </a:r>
          </a:p>
          <a:p>
            <a:r>
              <a:rPr lang="en-US" dirty="0"/>
              <a:t>Physical – either  Windows Server or Hyper-V container</a:t>
            </a:r>
          </a:p>
          <a:p>
            <a:r>
              <a:rPr lang="en-US" dirty="0"/>
              <a:t>Windows 10 – only Hyper-V</a:t>
            </a:r>
          </a:p>
          <a:p>
            <a:endParaRPr lang="en-US" dirty="0"/>
          </a:p>
          <a:p>
            <a:r>
              <a:rPr lang="en-US" sz="3600" dirty="0"/>
              <a:t>Windows Server 2016 w/ Containers</a:t>
            </a:r>
          </a:p>
          <a:p>
            <a:pPr lvl="1"/>
            <a:r>
              <a:rPr lang="en-US" sz="1800" dirty="0"/>
              <a:t>Azure VM in Azure Marketplace</a:t>
            </a:r>
          </a:p>
          <a:p>
            <a:pPr lvl="1"/>
            <a:r>
              <a:rPr lang="en-US" sz="1800" dirty="0"/>
              <a:t>Docker 1.12.2-cs2-ws-beta</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31</a:t>
            </a:fld>
            <a:endParaRPr lang="en-US"/>
          </a:p>
        </p:txBody>
      </p:sp>
    </p:spTree>
    <p:extLst>
      <p:ext uri="{BB962C8B-B14F-4D97-AF65-F5344CB8AC3E}">
        <p14:creationId xmlns:p14="http://schemas.microsoft.com/office/powerpoint/2010/main" val="30592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does Docker fit into all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Docker manages container images and instances, while Windows Server Containers/Hyper-V Containers host the Windows Container instances that Docker is managing. The Docker engine and client are required management tooling to deploy Windows Containers.</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32</a:t>
            </a:fld>
            <a:endParaRPr lang="en-US"/>
          </a:p>
        </p:txBody>
      </p:sp>
    </p:spTree>
    <p:extLst>
      <p:ext uri="{BB962C8B-B14F-4D97-AF65-F5344CB8AC3E}">
        <p14:creationId xmlns:p14="http://schemas.microsoft.com/office/powerpoint/2010/main" val="39049123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Available</a:t>
            </a:r>
            <a:r>
              <a:rPr lang="en-US" baseline="0" dirty="0"/>
              <a:t> Hosts:</a:t>
            </a:r>
          </a:p>
          <a:p>
            <a:r>
              <a:rPr lang="en-US" baseline="0" dirty="0"/>
              <a:t>Nano Server, Server Core, or Windows 10 Anniversary. Today we’re going to demo using Windows 10 and “Hyper-V containers. If you want to try using Server 2016, you can deploy images in Microsoft Azure or using a local VM. </a:t>
            </a:r>
          </a:p>
          <a:p>
            <a:endParaRPr lang="en-US" baseline="0" dirty="0"/>
          </a:p>
          <a:p>
            <a:r>
              <a:rPr lang="en-US" baseline="0" dirty="0"/>
              <a:t>On Windows 10, start by adding two new features, Hyper-V, and containers. You can do this via add/change features, or via PowerShell.</a:t>
            </a:r>
          </a:p>
          <a:p>
            <a:endParaRPr lang="en-US" baseline="0" dirty="0"/>
          </a:p>
          <a:p>
            <a:r>
              <a:rPr lang="en-US" baseline="0" dirty="0"/>
              <a:t>With that done, we next have to install the Docker client and </a:t>
            </a:r>
            <a:r>
              <a:rPr lang="en-US" baseline="0" dirty="0" err="1"/>
              <a:t>deamon</a:t>
            </a:r>
            <a:r>
              <a:rPr lang="en-US" baseline="0" dirty="0"/>
              <a:t> (service). I highly recommend (based on personal experience) that you closely follow the instructions for the host you plan to use as found at aka.ms/containers. This will save you some heartache and these instructions are continually updated with the latest changes. Something that’s VERY important while we’re still in preview and containers as well as the Docker bits for Windows are changing frequently.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11421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a:t>
            </a:r>
            <a:r>
              <a:rPr lang="en-US" baseline="0" dirty="0"/>
              <a:t> from: </a:t>
            </a:r>
            <a:r>
              <a:rPr lang="en-US" dirty="0"/>
              <a:t>https://docs.docker.com/docker-for-windows/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55987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 . . About that whole “Forge the GUI” thing . . . .</a:t>
            </a:r>
          </a:p>
          <a:p>
            <a:endParaRPr lang="en-US" dirty="0"/>
          </a:p>
          <a:p>
            <a:r>
              <a:rPr lang="en-US" dirty="0"/>
              <a:t>(If you want to use Windows containers on Windows 10 or Server 2016 you’ll need the Beta channel and the Windows 10 Anniversary Edition, if you want Linux containers you can choose either the Stable or Beta channel installers).</a:t>
            </a:r>
          </a:p>
          <a:p>
            <a:endParaRPr lang="en-US" dirty="0"/>
          </a:p>
          <a:p>
            <a:r>
              <a:rPr lang="en-US" dirty="0"/>
              <a:t>Docker for Windows sets up the ‘</a:t>
            </a:r>
            <a:r>
              <a:rPr lang="en-US" dirty="0" err="1"/>
              <a:t>MobyLinuxVM</a:t>
            </a:r>
            <a:r>
              <a:rPr lang="en-US" dirty="0"/>
              <a:t>’ for Linux Docker containers. We’ll show that in the demo soon.</a:t>
            </a:r>
          </a:p>
          <a:p>
            <a:endParaRPr lang="en-US" dirty="0"/>
          </a:p>
          <a:p>
            <a:r>
              <a:rPr lang="en-US" dirty="0"/>
              <a:t>Use the Beta-channel for Docker for Windows in order to get Windows Container support, including ability to switch between Windows and Linux containers.</a:t>
            </a:r>
          </a:p>
          <a:p>
            <a:endParaRPr lang="en-US" dirty="0"/>
          </a:p>
          <a:p>
            <a:r>
              <a:rPr lang="en-US" dirty="0"/>
              <a:t>Regardless . . . . Still going to use the </a:t>
            </a:r>
            <a:r>
              <a:rPr lang="en-US" dirty="0" err="1"/>
              <a:t>docker</a:t>
            </a:r>
            <a:r>
              <a:rPr lang="en-US" dirty="0"/>
              <a:t> command line tooling. </a:t>
            </a:r>
          </a:p>
        </p:txBody>
      </p:sp>
      <p:sp>
        <p:nvSpPr>
          <p:cNvPr id="4" name="Slide Number Placeholder 3"/>
          <p:cNvSpPr>
            <a:spLocks noGrp="1"/>
          </p:cNvSpPr>
          <p:nvPr>
            <p:ph type="sldNum" sz="quarter" idx="10"/>
          </p:nvPr>
        </p:nvSpPr>
        <p:spPr/>
        <p:txBody>
          <a:bodyPr/>
          <a:lstStyle/>
          <a:p>
            <a:fld id="{B159F813-5AE6-42D9-8D72-24C283CF2029}" type="slidenum">
              <a:rPr lang="en-US" smtClean="0"/>
              <a:t>35</a:t>
            </a:fld>
            <a:endParaRPr lang="en-US"/>
          </a:p>
        </p:txBody>
      </p:sp>
    </p:spTree>
    <p:extLst>
      <p:ext uri="{BB962C8B-B14F-4D97-AF65-F5344CB8AC3E}">
        <p14:creationId xmlns:p14="http://schemas.microsoft.com/office/powerpoint/2010/main" val="6458777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F0000"/>
                </a:solidFill>
                <a:ea typeface="Segoe UI" pitchFamily="34" charset="0"/>
                <a:cs typeface="Segoe UI" pitchFamily="34" charset="0"/>
              </a:rPr>
              <a:t>https://docs.microsoft.com/en-us/virtualization/windowscontainers/deploy-containers/deploy-containers-on-server</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36</a:t>
            </a:fld>
            <a:endParaRPr lang="en-US"/>
          </a:p>
        </p:txBody>
      </p:sp>
    </p:spTree>
    <p:extLst>
      <p:ext uri="{BB962C8B-B14F-4D97-AF65-F5344CB8AC3E}">
        <p14:creationId xmlns:p14="http://schemas.microsoft.com/office/powerpoint/2010/main" val="37418239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Show Docker is installed via “</a:t>
            </a:r>
            <a:r>
              <a:rPr lang="en-US" dirty="0" err="1"/>
              <a:t>docker</a:t>
            </a:r>
            <a:r>
              <a:rPr lang="en-US" dirty="0"/>
              <a:t> version”</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37</a:t>
            </a:fld>
            <a:endParaRPr lang="en-US"/>
          </a:p>
        </p:txBody>
      </p:sp>
    </p:spTree>
    <p:extLst>
      <p:ext uri="{BB962C8B-B14F-4D97-AF65-F5344CB8AC3E}">
        <p14:creationId xmlns:p14="http://schemas.microsoft.com/office/powerpoint/2010/main" val="24104321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closer look at a </a:t>
            </a:r>
            <a:r>
              <a:rPr lang="en-US" dirty="0" err="1"/>
              <a:t>Dockerfile</a:t>
            </a:r>
            <a:r>
              <a:rPr lang="en-US" baseline="0" dirty="0"/>
              <a:t> as this is really the preferred method if you can’t pull an existing image from a registry. </a:t>
            </a:r>
          </a:p>
          <a:p>
            <a:endParaRPr lang="en-US" baseline="0" dirty="0"/>
          </a:p>
          <a:p>
            <a:r>
              <a:rPr lang="en-US" b="1" baseline="0" dirty="0"/>
              <a:t>#click (method for automated creation)</a:t>
            </a:r>
          </a:p>
          <a:p>
            <a:r>
              <a:rPr lang="en-US" baseline="0" dirty="0"/>
              <a:t>read</a:t>
            </a:r>
          </a:p>
          <a:p>
            <a:endParaRPr lang="en-US" baseline="0" dirty="0"/>
          </a:p>
          <a:p>
            <a:r>
              <a:rPr lang="en-US" b="1" baseline="0" dirty="0"/>
              <a:t>#click (consumed when running </a:t>
            </a:r>
            <a:r>
              <a:rPr lang="en-US" b="1" baseline="0" dirty="0" err="1"/>
              <a:t>docker</a:t>
            </a:r>
            <a:r>
              <a:rPr lang="en-US" b="1" baseline="0" dirty="0"/>
              <a:t> build)</a:t>
            </a:r>
          </a:p>
          <a:p>
            <a:r>
              <a:rPr lang="en-US" baseline="0" dirty="0"/>
              <a:t>It is consumed when we say “</a:t>
            </a:r>
            <a:r>
              <a:rPr lang="en-US" baseline="0" dirty="0" err="1"/>
              <a:t>docker</a:t>
            </a:r>
            <a:r>
              <a:rPr lang="en-US" baseline="0" dirty="0"/>
              <a:t> build”. The build process reads this file</a:t>
            </a:r>
          </a:p>
          <a:p>
            <a:endParaRPr lang="en-US" baseline="0" dirty="0"/>
          </a:p>
          <a:p>
            <a:r>
              <a:rPr lang="en-US" b="1" baseline="0" dirty="0"/>
              <a:t>#click (automated builds via </a:t>
            </a:r>
            <a:r>
              <a:rPr lang="en-US" b="1" baseline="0" dirty="0" err="1"/>
              <a:t>docker</a:t>
            </a:r>
            <a:r>
              <a:rPr lang="en-US" b="1" baseline="0" dirty="0"/>
              <a:t> hub)</a:t>
            </a:r>
          </a:p>
          <a:p>
            <a:r>
              <a:rPr lang="en-US" baseline="0" dirty="0"/>
              <a:t>It can also be used as part of automation. You can upload your </a:t>
            </a:r>
            <a:r>
              <a:rPr lang="en-US" baseline="0" dirty="0" err="1"/>
              <a:t>dockerfile</a:t>
            </a:r>
            <a:r>
              <a:rPr lang="en-US" baseline="0" dirty="0"/>
              <a:t> to the Docker hub, it will help perform automated, triggered builds. If an image (layer) that you’re dependent on changes, your image will also be updated. This includes a web hook that you can use to start any CI testing or even a redeployment of your image. </a:t>
            </a:r>
          </a:p>
          <a:p>
            <a:endParaRPr lang="en-US" baseline="0" dirty="0"/>
          </a:p>
          <a:p>
            <a:r>
              <a:rPr lang="en-US" b="1" baseline="0" dirty="0"/>
              <a:t>#click (cache unchanged commands)</a:t>
            </a:r>
          </a:p>
          <a:p>
            <a:r>
              <a:rPr lang="en-US" baseline="0" dirty="0"/>
              <a:t>Anything that’s unchanged, just gets cached and reused.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41492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Docker is NOT containers.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Container technology has been around forever, Docker just popularized a common container image format/engine that has grown into an ecosystem.</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7</a:t>
            </a:fld>
            <a:endParaRPr lang="en-US"/>
          </a:p>
        </p:txBody>
      </p:sp>
    </p:spTree>
    <p:extLst>
      <p:ext uri="{BB962C8B-B14F-4D97-AF65-F5344CB8AC3E}">
        <p14:creationId xmlns:p14="http://schemas.microsoft.com/office/powerpoint/2010/main" val="3446684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 slightly more interesting </a:t>
            </a:r>
            <a:r>
              <a:rPr lang="en-US" dirty="0" err="1"/>
              <a:t>Dockerfile</a:t>
            </a:r>
            <a:r>
              <a:rPr lang="en-US" dirty="0"/>
              <a:t> example. </a:t>
            </a:r>
          </a:p>
          <a:p>
            <a:endParaRPr lang="en-US" baseline="0" dirty="0"/>
          </a:p>
          <a:p>
            <a:r>
              <a:rPr lang="en-US" baseline="0" dirty="0"/>
              <a:t>Uses multiple commands; some commands appended to each other to optimize size.</a:t>
            </a:r>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80452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90000"/>
              </a:lnSpc>
              <a:spcBef>
                <a:spcPct val="0"/>
              </a:spcBef>
              <a:spcAft>
                <a:spcPct val="0"/>
              </a:spcAft>
              <a:buClrTx/>
              <a:buSzTx/>
              <a:buFontTx/>
              <a:buNone/>
              <a:tabLst/>
              <a:defRPr/>
            </a:pPr>
            <a:r>
              <a:rPr lang="en-US" dirty="0"/>
              <a:t>Image is read-only</a:t>
            </a:r>
          </a:p>
          <a:p>
            <a:pPr marL="0" marR="0" lvl="0" indent="0" algn="l" defTabSz="932472" rtl="0" eaLnBrk="1" fontAlgn="base" latinLnBrk="0" hangingPunct="1">
              <a:lnSpc>
                <a:spcPct val="90000"/>
              </a:lnSpc>
              <a:spcBef>
                <a:spcPct val="0"/>
              </a:spcBef>
              <a:spcAft>
                <a:spcPct val="0"/>
              </a:spcAft>
              <a:buClrTx/>
              <a:buSzTx/>
              <a:buFontTx/>
              <a:buNone/>
              <a:tabLst/>
              <a:defRPr/>
            </a:pPr>
            <a:r>
              <a:rPr lang="en-US" dirty="0"/>
              <a:t>When ran, a writable container layer is added. Each container has a different layer.</a:t>
            </a:r>
          </a:p>
          <a:p>
            <a:pPr marL="0" marR="0" lvl="0" indent="0" algn="l" defTabSz="932472" rtl="0" eaLnBrk="1" fontAlgn="base" latinLnBrk="0" hangingPunct="1">
              <a:lnSpc>
                <a:spcPct val="90000"/>
              </a:lnSpc>
              <a:spcBef>
                <a:spcPct val="0"/>
              </a:spcBef>
              <a:spcAft>
                <a:spcPct val="0"/>
              </a:spcAft>
              <a:buClrTx/>
              <a:buSzTx/>
              <a:buFontTx/>
              <a:buNone/>
              <a:tabLst/>
              <a:defRPr/>
            </a:pPr>
            <a:r>
              <a:rPr lang="en-US" dirty="0"/>
              <a:t>If the container is deleted, the writable layer is gone</a:t>
            </a:r>
          </a:p>
          <a:p>
            <a:pPr marL="0" marR="0" lvl="0" indent="0" algn="l" defTabSz="932472" rtl="0" eaLnBrk="1" fontAlgn="base" latinLnBrk="0" hangingPunct="1">
              <a:lnSpc>
                <a:spcPct val="90000"/>
              </a:lnSpc>
              <a:spcBef>
                <a:spcPct val="0"/>
              </a:spcBef>
              <a:spcAft>
                <a:spcPct val="0"/>
              </a:spcAft>
              <a:buClrTx/>
              <a:buSzTx/>
              <a:buFontTx/>
              <a:buNone/>
              <a:tabLst/>
              <a:defRPr/>
            </a:pPr>
            <a:r>
              <a:rPr lang="en-US" dirty="0"/>
              <a:t>Persist changes to the writable layer by committing before deleting. Creates a new image, which is distinct from the original.</a:t>
            </a:r>
          </a:p>
          <a:p>
            <a:pPr marL="0" marR="0" lvl="0" indent="0" algn="l" defTabSz="932472" rtl="0" eaLnBrk="1" fontAlgn="base" latinLnBrk="0" hangingPunct="1">
              <a:lnSpc>
                <a:spcPct val="90000"/>
              </a:lnSpc>
              <a:spcBef>
                <a:spcPct val="0"/>
              </a:spcBef>
              <a:spcAft>
                <a:spcPct val="0"/>
              </a:spcAft>
              <a:buClrTx/>
              <a:buSzTx/>
              <a:buFontTx/>
              <a:buNone/>
              <a:tabLst/>
              <a:defRPr/>
            </a:pPr>
            <a:endParaRPr lang="en-US" dirty="0"/>
          </a:p>
          <a:p>
            <a:pPr marL="0" marR="0" lvl="0" indent="0" algn="l" defTabSz="932472" rtl="0" eaLnBrk="1" fontAlgn="base" latinLnBrk="0" hangingPunct="1">
              <a:lnSpc>
                <a:spcPct val="90000"/>
              </a:lnSpc>
              <a:spcBef>
                <a:spcPct val="0"/>
              </a:spcBef>
              <a:spcAft>
                <a:spcPct val="0"/>
              </a:spcAft>
              <a:buClrTx/>
              <a:buSzTx/>
              <a:buFontTx/>
              <a:buNone/>
              <a:tabLst/>
              <a:defRPr/>
            </a:pPr>
            <a:r>
              <a:rPr lang="en-US" dirty="0"/>
              <a:t>http://www.infoworld.com/article/3077875/linux/containers-101-docker-fundamentals.html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59F813-5AE6-42D9-8D72-24C283CF20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26812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41</a:t>
            </a:fld>
            <a:endParaRPr lang="en-US"/>
          </a:p>
        </p:txBody>
      </p:sp>
    </p:spTree>
    <p:extLst>
      <p:ext uri="{BB962C8B-B14F-4D97-AF65-F5344CB8AC3E}">
        <p14:creationId xmlns:p14="http://schemas.microsoft.com/office/powerpoint/2010/main" val="20956899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42</a:t>
            </a:fld>
            <a:endParaRPr lang="en-US"/>
          </a:p>
        </p:txBody>
      </p:sp>
    </p:spTree>
    <p:extLst>
      <p:ext uri="{BB962C8B-B14F-4D97-AF65-F5344CB8AC3E}">
        <p14:creationId xmlns:p14="http://schemas.microsoft.com/office/powerpoint/2010/main" val="35607201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aka.ms/</a:t>
            </a:r>
            <a:r>
              <a:rPr lang="en-US" dirty="0" err="1"/>
              <a:t>DockerToolsForVSCode</a:t>
            </a:r>
            <a:endParaRPr lang="en-US" dirty="0"/>
          </a:p>
          <a:p>
            <a:endParaRPr lang="en-US" dirty="0"/>
          </a:p>
          <a:p>
            <a:r>
              <a:rPr lang="en-US" dirty="0"/>
              <a:t>OK:  .NET Framework on Windows Containers</a:t>
            </a:r>
          </a:p>
          <a:p>
            <a:r>
              <a:rPr lang="en-US" dirty="0"/>
              <a:t>OK:  .NET Core on Linux containers</a:t>
            </a:r>
          </a:p>
          <a:p>
            <a:endParaRPr lang="en-US" dirty="0"/>
          </a:p>
          <a:p>
            <a:r>
              <a:rPr lang="en-US" dirty="0"/>
              <a:t>Does not yet appear to work for .NET Core apps on Windows Containers.</a:t>
            </a:r>
          </a:p>
          <a:p>
            <a:endParaRPr lang="en-US" dirty="0"/>
          </a:p>
          <a:p>
            <a:r>
              <a:rPr lang="en-US" dirty="0"/>
              <a:t>VS2017  - no new tools needed</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43</a:t>
            </a:fld>
            <a:endParaRPr lang="en-US"/>
          </a:p>
        </p:txBody>
      </p:sp>
    </p:spTree>
    <p:extLst>
      <p:ext uri="{BB962C8B-B14F-4D97-AF65-F5344CB8AC3E}">
        <p14:creationId xmlns:p14="http://schemas.microsoft.com/office/powerpoint/2010/main" val="10063590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run a container</a:t>
            </a:r>
          </a:p>
          <a:p>
            <a:r>
              <a:rPr lang="en-US" dirty="0" err="1"/>
              <a:t>docker</a:t>
            </a:r>
            <a:r>
              <a:rPr lang="en-US" dirty="0"/>
              <a:t> run </a:t>
            </a:r>
            <a:r>
              <a:rPr lang="en-US" dirty="0" err="1"/>
              <a:t>microsoft</a:t>
            </a:r>
            <a:r>
              <a:rPr lang="en-US" dirty="0"/>
              <a:t>/</a:t>
            </a:r>
            <a:r>
              <a:rPr lang="en-US" dirty="0" err="1"/>
              <a:t>dotnet-samples:latest</a:t>
            </a:r>
            <a:endParaRPr lang="en-US" dirty="0"/>
          </a:p>
          <a:p>
            <a:endParaRPr lang="en-US" dirty="0"/>
          </a:p>
          <a:p>
            <a:r>
              <a:rPr lang="en-US" dirty="0"/>
              <a:t># list containers</a:t>
            </a:r>
          </a:p>
          <a:p>
            <a:r>
              <a:rPr lang="en-US" dirty="0" err="1"/>
              <a:t>docker</a:t>
            </a:r>
            <a:r>
              <a:rPr lang="en-US" dirty="0"/>
              <a:t> </a:t>
            </a:r>
            <a:r>
              <a:rPr lang="en-US" dirty="0" err="1"/>
              <a:t>ps</a:t>
            </a:r>
            <a:r>
              <a:rPr lang="en-US" dirty="0"/>
              <a:t> </a:t>
            </a:r>
          </a:p>
          <a:p>
            <a:endParaRPr lang="en-US" dirty="0"/>
          </a:p>
          <a:p>
            <a:r>
              <a:rPr lang="en-US" dirty="0"/>
              <a:t># list all containers (including those not running)</a:t>
            </a:r>
          </a:p>
          <a:p>
            <a:r>
              <a:rPr lang="en-US" dirty="0" err="1"/>
              <a:t>docker</a:t>
            </a:r>
            <a:r>
              <a:rPr lang="en-US" dirty="0"/>
              <a:t> </a:t>
            </a:r>
            <a:r>
              <a:rPr lang="en-US" dirty="0" err="1"/>
              <a:t>ps</a:t>
            </a:r>
            <a:r>
              <a:rPr lang="en-US" dirty="0"/>
              <a:t> -a</a:t>
            </a:r>
          </a:p>
          <a:p>
            <a:endParaRPr lang="en-US" dirty="0"/>
          </a:p>
          <a:p>
            <a:r>
              <a:rPr lang="en-US" dirty="0"/>
              <a:t># run an existing, stopped container (do from </a:t>
            </a:r>
            <a:r>
              <a:rPr lang="en-US" dirty="0" err="1"/>
              <a:t>cmd</a:t>
            </a:r>
            <a:r>
              <a:rPr lang="en-US" dirty="0"/>
              <a:t> prompt)</a:t>
            </a:r>
          </a:p>
          <a:p>
            <a:r>
              <a:rPr lang="en-US" dirty="0" err="1"/>
              <a:t>docker</a:t>
            </a:r>
            <a:r>
              <a:rPr lang="en-US" dirty="0"/>
              <a:t> start -</a:t>
            </a:r>
            <a:r>
              <a:rPr lang="en-US" dirty="0" err="1"/>
              <a:t>ia</a:t>
            </a:r>
            <a:r>
              <a:rPr lang="en-US" dirty="0"/>
              <a:t> _______</a:t>
            </a:r>
          </a:p>
          <a:p>
            <a:endParaRPr lang="en-US" dirty="0"/>
          </a:p>
          <a:p>
            <a:r>
              <a:rPr lang="en-US" dirty="0"/>
              <a:t># stop a running container </a:t>
            </a:r>
          </a:p>
          <a:p>
            <a:r>
              <a:rPr lang="en-US" dirty="0" err="1"/>
              <a:t>docker</a:t>
            </a:r>
            <a:r>
              <a:rPr lang="en-US" dirty="0"/>
              <a:t> stop </a:t>
            </a:r>
          </a:p>
        </p:txBody>
      </p:sp>
      <p:sp>
        <p:nvSpPr>
          <p:cNvPr id="4" name="Slide Number Placeholder 3"/>
          <p:cNvSpPr>
            <a:spLocks noGrp="1"/>
          </p:cNvSpPr>
          <p:nvPr>
            <p:ph type="sldNum" sz="quarter" idx="10"/>
          </p:nvPr>
        </p:nvSpPr>
        <p:spPr/>
        <p:txBody>
          <a:bodyPr/>
          <a:lstStyle/>
          <a:p>
            <a:fld id="{B159F813-5AE6-42D9-8D72-24C283CF2029}" type="slidenum">
              <a:rPr lang="en-US" smtClean="0"/>
              <a:t>44</a:t>
            </a:fld>
            <a:endParaRPr lang="en-US"/>
          </a:p>
        </p:txBody>
      </p:sp>
    </p:spTree>
    <p:extLst>
      <p:ext uri="{BB962C8B-B14F-4D97-AF65-F5344CB8AC3E}">
        <p14:creationId xmlns:p14="http://schemas.microsoft.com/office/powerpoint/2010/main" val="2645950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Image from: http://www.allaboutsafes.co.uk/fire-safes-c3/chubbsafes-office-385-e-fire-protection-office-safe-p301</a:t>
            </a:r>
          </a:p>
          <a:p>
            <a:endParaRPr lang="en-US" dirty="0"/>
          </a:p>
          <a:p>
            <a:r>
              <a:rPr lang="en-US" dirty="0"/>
              <a:t>What we’ve done here (hopefully)</a:t>
            </a:r>
            <a:r>
              <a:rPr lang="en-US" baseline="0" dirty="0"/>
              <a:t> is create a local image on our workstation. The next step is to share this with others. And this requires a repository. </a:t>
            </a:r>
          </a:p>
          <a:p>
            <a:endParaRPr lang="en-US" baseline="0" dirty="0"/>
          </a:p>
          <a:p>
            <a:r>
              <a:rPr lang="en-US" baseline="0" dirty="0"/>
              <a:t>The Docker hub at oddly enough “hub.docker.com”, can be thought of as the highest authority in image repositories. It’s also the default location from which any “pull” command will pull its image.  At the Docker hub you can host either public or private repositories. It’s really the “github” of Docker images. </a:t>
            </a:r>
          </a:p>
          <a:p>
            <a:endParaRPr lang="en-US" baseline="0" dirty="0"/>
          </a:p>
          <a:p>
            <a:r>
              <a:rPr lang="en-US" baseline="0" dirty="0"/>
              <a:t>You also have the option of hosting your own repository, say within your organizations network. This is a valid option but at least for today requires you to use Linux to host it. </a:t>
            </a:r>
          </a:p>
          <a:p>
            <a:endParaRPr lang="en-US" baseline="0" dirty="0"/>
          </a:p>
          <a:p>
            <a:r>
              <a:rPr lang="en-US" baseline="0" dirty="0"/>
              <a:t>One word of caution however, avoid creating your own custom base images using the same image names as publically available images. This will only cause problems and should be avoided at any cost. Doing so helps ensure that your images (</a:t>
            </a:r>
            <a:r>
              <a:rPr lang="en-US" baseline="0" dirty="0" err="1"/>
              <a:t>dockerfiles</a:t>
            </a:r>
            <a:r>
              <a:rPr lang="en-US" baseline="0" dirty="0"/>
              <a:t>) are not portable and prone to breaking if someone doesn’t have access to your specific image variation. </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125096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we’ve looked at here is a couple containers running on one machine. Where containers really start to shine is</a:t>
            </a:r>
            <a:r>
              <a:rPr lang="en-US" baseline="0" dirty="0"/>
              <a:t> when you have multiple hosts, working together to run your containers. To accomplish this, to operate at scale, you need some type of orchestrator. This is where solutions like what you see here come into play. </a:t>
            </a:r>
          </a:p>
          <a:p>
            <a:endParaRPr lang="en-US" baseline="0" dirty="0"/>
          </a:p>
          <a:p>
            <a:r>
              <a:rPr lang="en-US" baseline="0" dirty="0"/>
              <a:t>DC/OS, the “data center operating system” was recently released as open source by </a:t>
            </a:r>
            <a:r>
              <a:rPr lang="en-US" baseline="0" dirty="0" err="1"/>
              <a:t>Mesophere</a:t>
            </a:r>
            <a:r>
              <a:rPr lang="en-US" baseline="0" dirty="0"/>
              <a:t>.</a:t>
            </a:r>
          </a:p>
          <a:p>
            <a:endParaRPr lang="en-US" baseline="0" dirty="0"/>
          </a:p>
          <a:p>
            <a:r>
              <a:rPr lang="en-US" baseline="0" dirty="0"/>
              <a:t>Docker’s “swarm” is now part of the </a:t>
            </a:r>
            <a:r>
              <a:rPr lang="en-US" baseline="0" dirty="0" err="1"/>
              <a:t>docker</a:t>
            </a:r>
            <a:r>
              <a:rPr lang="en-US" baseline="0" dirty="0"/>
              <a:t> client/</a:t>
            </a:r>
            <a:r>
              <a:rPr lang="en-US" baseline="0" dirty="0" err="1"/>
              <a:t>deamon</a:t>
            </a:r>
            <a:r>
              <a:rPr lang="en-US" baseline="0" dirty="0"/>
              <a:t> process and no longer a separate solution. </a:t>
            </a:r>
          </a:p>
          <a:p>
            <a:endParaRPr lang="en-US" baseline="0" dirty="0"/>
          </a:p>
          <a:p>
            <a:r>
              <a:rPr lang="en-US" baseline="0" dirty="0"/>
              <a:t>And Kubernetes is a rising star in this space. </a:t>
            </a:r>
          </a:p>
          <a:p>
            <a:endParaRPr lang="en-US" baseline="0" dirty="0"/>
          </a:p>
          <a:p>
            <a:r>
              <a:rPr lang="en-US" baseline="0" dirty="0"/>
              <a:t>Service Fabric supports Windows Containers (not Hyper-V) starting in SDK v.2.4.145</a:t>
            </a:r>
          </a:p>
          <a:p>
            <a:endParaRPr lang="en-US" baseline="0" dirty="0"/>
          </a:p>
          <a:p>
            <a:r>
              <a:rPr lang="en-US" baseline="0" dirty="0"/>
              <a:t>Each of these could easily be a session onto themselves. So I’ll simply say that when you are ready to move beyond a single container you’re likely going to look at these and other solutions very closely so that you can find one that best meets your needs. </a:t>
            </a:r>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14902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t>
            </a:r>
            <a:r>
              <a:rPr lang="en-US" baseline="0" dirty="0"/>
              <a:t> you may be thinking what does the cloud have to do with all this? He’s been talking about containers on Windows 10 and Windows Server? </a:t>
            </a:r>
          </a:p>
          <a:p>
            <a:endParaRPr lang="en-US" baseline="0" dirty="0"/>
          </a:p>
          <a:p>
            <a:r>
              <a:rPr lang="en-US" baseline="0" dirty="0"/>
              <a:t>Well, when the time comes to start taking advantage of orchestrations, you could certainly set up your own cluster and deploy them there. But why do that when you have a cloud alternative. </a:t>
            </a:r>
          </a:p>
          <a:p>
            <a:endParaRPr lang="en-US" baseline="0" dirty="0"/>
          </a:p>
          <a:p>
            <a:r>
              <a:rPr lang="en-US" baseline="0" dirty="0"/>
              <a:t>Microsoft recently announced a preview of Windows Containers in the Azure Container Service. The Container Service allows you to deploy and manage complex clusters of containers using popular orchestrators such as DC/OS and Swarm. </a:t>
            </a:r>
          </a:p>
          <a:p>
            <a:endParaRPr lang="en-US" baseline="0" dirty="0"/>
          </a:p>
          <a:p>
            <a:r>
              <a:rPr lang="en-US" i="1" baseline="0" dirty="0"/>
              <a:t>Image from: taken by </a:t>
            </a:r>
            <a:r>
              <a:rPr lang="en-US" i="1" baseline="0" dirty="0" err="1"/>
              <a:t>brent</a:t>
            </a:r>
            <a:r>
              <a:rPr lang="en-US" i="1" baseline="0" dirty="0"/>
              <a:t> while in seat 14a on a flight from Tampa to Minneapolis in July of 2016</a:t>
            </a:r>
            <a:endParaRPr lang="en-US" i="1"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F64FA26-052C-4EE5-A78C-762B03CD0F2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18293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49</a:t>
            </a:fld>
            <a:endParaRPr lang="en-US"/>
          </a:p>
        </p:txBody>
      </p:sp>
    </p:spTree>
    <p:extLst>
      <p:ext uri="{BB962C8B-B14F-4D97-AF65-F5344CB8AC3E}">
        <p14:creationId xmlns:p14="http://schemas.microsoft.com/office/powerpoint/2010/main" val="2648374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started with '</a:t>
            </a:r>
            <a:r>
              <a:rPr lang="en-US" dirty="0" err="1"/>
              <a:t>chroot</a:t>
            </a:r>
            <a:r>
              <a:rPr lang="en-US" dirty="0"/>
              <a:t>' </a:t>
            </a:r>
          </a:p>
          <a:p>
            <a:r>
              <a:rPr lang="en-US" dirty="0"/>
              <a:t>	virtualizes part of the file system</a:t>
            </a:r>
          </a:p>
          <a:p>
            <a:r>
              <a:rPr lang="en-US" dirty="0"/>
              <a:t>	ability to break out of the file system by going to the parent (cd ..)</a:t>
            </a:r>
          </a:p>
          <a:p>
            <a:endParaRPr lang="en-US" dirty="0"/>
          </a:p>
          <a:p>
            <a:r>
              <a:rPr lang="en-US" dirty="0"/>
              <a:t>jails</a:t>
            </a:r>
          </a:p>
          <a:p>
            <a:r>
              <a:rPr lang="en-US" dirty="0"/>
              <a:t>	Solaris / FreeBSD</a:t>
            </a:r>
          </a:p>
          <a:p>
            <a:r>
              <a:rPr lang="en-US" dirty="0"/>
              <a:t>	confine the app as to not destroy the system</a:t>
            </a:r>
          </a:p>
          <a:p>
            <a:r>
              <a:rPr lang="en-US" dirty="0"/>
              <a:t>	apps couldn't see each other</a:t>
            </a:r>
          </a:p>
          <a:p>
            <a:endParaRPr lang="en-US" dirty="0"/>
          </a:p>
          <a:p>
            <a:r>
              <a:rPr lang="en-US" dirty="0"/>
              <a:t>Sun Microsystems</a:t>
            </a:r>
          </a:p>
          <a:p>
            <a:r>
              <a:rPr lang="en-US" dirty="0"/>
              <a:t>	Solaris zone</a:t>
            </a:r>
          </a:p>
          <a:p>
            <a:r>
              <a:rPr lang="en-US" dirty="0"/>
              <a:t>	2002</a:t>
            </a:r>
          </a:p>
          <a:p>
            <a:r>
              <a:rPr lang="en-US" dirty="0"/>
              <a:t>	complete operating system virtualization</a:t>
            </a:r>
          </a:p>
          <a:p>
            <a:r>
              <a:rPr lang="en-US" dirty="0"/>
              <a:t>	'container' &lt;-- term from Sun marketing team</a:t>
            </a:r>
          </a:p>
          <a:p>
            <a:r>
              <a:rPr lang="en-US" dirty="0"/>
              <a:t>	sell a large machine</a:t>
            </a:r>
          </a:p>
          <a:p>
            <a:r>
              <a:rPr lang="en-US" dirty="0"/>
              <a:t>	consolidate many apps to a single machine</a:t>
            </a:r>
          </a:p>
          <a:p>
            <a:endParaRPr lang="en-US" dirty="0"/>
          </a:p>
          <a:p>
            <a:r>
              <a:rPr lang="en-US" dirty="0"/>
              <a:t>limitations</a:t>
            </a:r>
          </a:p>
          <a:p>
            <a:r>
              <a:rPr lang="en-US" dirty="0"/>
              <a:t>	needed to run the same OS kernel</a:t>
            </a:r>
          </a:p>
          <a:p>
            <a:r>
              <a:rPr lang="en-US" dirty="0"/>
              <a:t>	bad if need to consolidate Windows boxes (OS virtualization)</a:t>
            </a:r>
          </a:p>
          <a:p>
            <a:r>
              <a:rPr lang="en-US" dirty="0"/>
              <a:t>	need hardware-level virtualization</a:t>
            </a:r>
          </a:p>
          <a:p>
            <a:endParaRPr lang="en-US" dirty="0"/>
          </a:p>
          <a:p>
            <a:r>
              <a:rPr lang="en-US" dirty="0"/>
              <a:t>hardware-level virtualization became de facto in the cloud</a:t>
            </a:r>
          </a:p>
          <a:p>
            <a:r>
              <a:rPr lang="en-US" dirty="0"/>
              <a:t>	hypervisor</a:t>
            </a:r>
          </a:p>
          <a:p>
            <a:endParaRPr lang="en-US" dirty="0"/>
          </a:p>
          <a:p>
            <a:r>
              <a:rPr lang="en-US" dirty="0" err="1"/>
              <a:t>dotCloud</a:t>
            </a:r>
            <a:r>
              <a:rPr lang="en-US" dirty="0"/>
              <a:t> - a PaaS provider</a:t>
            </a:r>
          </a:p>
          <a:p>
            <a:r>
              <a:rPr lang="en-US" dirty="0"/>
              <a:t>	started OS containers</a:t>
            </a:r>
          </a:p>
          <a:p>
            <a:r>
              <a:rPr lang="en-US" dirty="0"/>
              <a:t>	open sourced Docker</a:t>
            </a:r>
          </a:p>
          <a:p>
            <a:r>
              <a:rPr lang="en-US" dirty="0"/>
              <a:t>	sold off assets and renamed as Docker</a:t>
            </a:r>
          </a:p>
          <a:p>
            <a:endParaRPr lang="en-US" dirty="0"/>
          </a:p>
          <a:p>
            <a:r>
              <a:rPr lang="en-US" sz="1200" b="1" dirty="0">
                <a:solidFill>
                  <a:schemeClr val="tx1"/>
                </a:solidFill>
              </a:rPr>
              <a:t>Linux Containers </a:t>
            </a:r>
            <a:r>
              <a:rPr lang="en-US" sz="1200" dirty="0">
                <a:solidFill>
                  <a:schemeClr val="tx1"/>
                </a:solidFill>
              </a:rPr>
              <a:t>(LXC) are an operating-system-level virtualization method for running multiple isolated Linux systems (containers) on a single control host (LXC host). It does not provide a virtual machine, but rather provides a virtual environment that has its own CPU, memory, block I/O, network, etc. space and the resource control mechanism.</a:t>
            </a:r>
            <a:endParaRPr lang="en-US" sz="1200" b="1" dirty="0">
              <a:solidFill>
                <a:schemeClr val="tx1"/>
              </a:solidFill>
            </a:endParaRPr>
          </a:p>
          <a:p>
            <a:endParaRPr lang="en-US" sz="1200" dirty="0"/>
          </a:p>
          <a:p>
            <a:r>
              <a:rPr lang="en-US" dirty="0"/>
              <a:t>Became popular around 2013</a:t>
            </a:r>
          </a:p>
          <a:p>
            <a:r>
              <a:rPr lang="en-US" sz="1200" b="1" dirty="0">
                <a:solidFill>
                  <a:schemeClr val="tx1"/>
                </a:solidFill>
              </a:rPr>
              <a:t>Docker provides an additional layer of abstraction and automation </a:t>
            </a:r>
            <a:r>
              <a:rPr lang="en-US" sz="1200" dirty="0">
                <a:solidFill>
                  <a:schemeClr val="tx1"/>
                </a:solidFill>
              </a:rPr>
              <a:t>of operating-system-level virtualization on Linux. Docker uses the resource isolation features of the Linux kernel such as </a:t>
            </a:r>
            <a:r>
              <a:rPr lang="en-US" sz="1200" dirty="0" err="1">
                <a:solidFill>
                  <a:schemeClr val="tx1"/>
                </a:solidFill>
              </a:rPr>
              <a:t>cgroups</a:t>
            </a:r>
            <a:r>
              <a:rPr lang="en-US" sz="1200" dirty="0">
                <a:solidFill>
                  <a:schemeClr val="tx1"/>
                </a:solidFill>
              </a:rPr>
              <a:t> and kernel namespaces, and a union-capable file system such as </a:t>
            </a:r>
            <a:r>
              <a:rPr lang="en-US" sz="1200" dirty="0" err="1">
                <a:solidFill>
                  <a:schemeClr val="tx1"/>
                </a:solidFill>
              </a:rPr>
              <a:t>aufs</a:t>
            </a:r>
            <a:r>
              <a:rPr lang="en-US" sz="1200" dirty="0">
                <a:solidFill>
                  <a:schemeClr val="tx1"/>
                </a:solidFill>
              </a:rPr>
              <a:t> and others to allow independent "containers" to run within a single Linux instance, avoiding the overhead of starting and maintaining virtual machines.</a:t>
            </a:r>
          </a:p>
          <a:p>
            <a:endParaRPr lang="en-US" sz="1200" dirty="0">
              <a:solidFill>
                <a:schemeClr val="tx1"/>
              </a:solidFill>
            </a:endParaRPr>
          </a:p>
          <a:p>
            <a:r>
              <a:rPr lang="en-US" sz="1200" i="1" dirty="0">
                <a:solidFill>
                  <a:schemeClr val="tx1"/>
                </a:solidFill>
              </a:rPr>
              <a:t>Image Source: http://www.freefoto.com/preview/13-73-32/Southampton-Container-Terminal</a:t>
            </a:r>
          </a:p>
          <a:p>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8</a:t>
            </a:fld>
            <a:endParaRPr lang="en-US"/>
          </a:p>
        </p:txBody>
      </p:sp>
    </p:spTree>
    <p:extLst>
      <p:ext uri="{BB962C8B-B14F-4D97-AF65-F5344CB8AC3E}">
        <p14:creationId xmlns:p14="http://schemas.microsoft.com/office/powerpoint/2010/main" val="15139352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Courtesy of Brent.</a:t>
            </a:r>
            <a:r>
              <a:rPr lang="en-US" baseline="0" dirty="0"/>
              <a:t> </a:t>
            </a:r>
          </a:p>
          <a:p>
            <a:r>
              <a:rPr lang="en-US" baseline="0" dirty="0"/>
              <a:t>Purple dye all over his face is courtesy of his daughter</a:t>
            </a:r>
          </a:p>
          <a:p>
            <a:endParaRPr lang="en-US" baseline="0" dirty="0"/>
          </a:p>
          <a:p>
            <a:endParaRPr lang="en-US" baseline="0" dirty="0"/>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108602D-D426-4C00-B215-BFA18C07642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5/3/2017 12:57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4" name="Footer Placeholder 3"/>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7438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505E63B-9069-4A7B-94A1-6BD92A894BE1}"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673803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Engine</a:t>
            </a:r>
          </a:p>
          <a:p>
            <a:r>
              <a:rPr lang="en-US" b="0" dirty="0"/>
              <a:t>The</a:t>
            </a:r>
            <a:r>
              <a:rPr lang="en-US" b="0" baseline="0" dirty="0"/>
              <a:t> first key thing Docker did was create a simplified interface. While containers were already there, they were difficult to use. I’ve been told (I had turned my focus away from Linux several years earlier) that before Docker you nearly needed an PHD to work affectively with containers.</a:t>
            </a:r>
            <a:endParaRPr lang="en-US" b="0" dirty="0"/>
          </a:p>
          <a:p>
            <a:endParaRPr lang="en-US" b="1" dirty="0"/>
          </a:p>
          <a:p>
            <a:r>
              <a:rPr lang="en-US" b="1" dirty="0"/>
              <a:t>Images</a:t>
            </a:r>
          </a:p>
          <a:p>
            <a:r>
              <a:rPr lang="en-US" sz="900" dirty="0">
                <a:solidFill>
                  <a:schemeClr val="tx1"/>
                </a:solidFill>
              </a:rPr>
              <a:t>Docker introduced the notion of a “</a:t>
            </a:r>
            <a:r>
              <a:rPr lang="en-US" sz="900" dirty="0" err="1">
                <a:solidFill>
                  <a:schemeClr val="tx1"/>
                </a:solidFill>
              </a:rPr>
              <a:t>composable</a:t>
            </a:r>
            <a:r>
              <a:rPr lang="en-US" sz="900" dirty="0">
                <a:solidFill>
                  <a:schemeClr val="tx1"/>
                </a:solidFill>
              </a:rPr>
              <a:t>”, layered image. This allowed you to reuse other images to compose an image specific to your needs. Its follows a “</a:t>
            </a:r>
            <a:r>
              <a:rPr lang="en-US" sz="900" b="1" dirty="0">
                <a:solidFill>
                  <a:schemeClr val="tx1"/>
                </a:solidFill>
              </a:rPr>
              <a:t>configuration as code</a:t>
            </a:r>
            <a:r>
              <a:rPr lang="en-US" sz="900" dirty="0">
                <a:solidFill>
                  <a:schemeClr val="tx1"/>
                </a:solidFill>
              </a:rPr>
              <a:t>” approach using a simple syntax. </a:t>
            </a:r>
          </a:p>
          <a:p>
            <a:pPr marL="0" marR="0" indent="0" algn="l" defTabSz="932742" rtl="0" eaLnBrk="1" fontAlgn="auto" latinLnBrk="0" hangingPunct="1">
              <a:lnSpc>
                <a:spcPct val="90000"/>
              </a:lnSpc>
              <a:spcBef>
                <a:spcPts val="0"/>
              </a:spcBef>
              <a:spcAft>
                <a:spcPts val="340"/>
              </a:spcAft>
              <a:buClrTx/>
              <a:buSzTx/>
              <a:buFontTx/>
              <a:buNone/>
              <a:tabLst/>
              <a:defRPr/>
            </a:pPr>
            <a:r>
              <a:rPr lang="en-US" i="1" dirty="0"/>
              <a:t>from: https://wiki.archlinux.org/index.php/Linux_Containers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i="1" dirty="0"/>
          </a:p>
          <a:p>
            <a:pPr marL="0" marR="0" indent="0" algn="l" defTabSz="932742" rtl="0" eaLnBrk="1" fontAlgn="auto" latinLnBrk="0" hangingPunct="1">
              <a:lnSpc>
                <a:spcPct val="90000"/>
              </a:lnSpc>
              <a:spcBef>
                <a:spcPts val="0"/>
              </a:spcBef>
              <a:spcAft>
                <a:spcPts val="340"/>
              </a:spcAft>
              <a:buClrTx/>
              <a:buSzTx/>
              <a:buFontTx/>
              <a:buNone/>
              <a:tabLst/>
              <a:defRPr/>
            </a:pPr>
            <a:r>
              <a:rPr lang="en-US" i="0" dirty="0"/>
              <a:t>Namespaces – provide the isolated workspace called the “container”. Docker creates a set of namespaces for the container.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a:p>
            <a:r>
              <a:rPr lang="en-US" sz="900" dirty="0" err="1"/>
              <a:t>UnionFS</a:t>
            </a:r>
            <a:r>
              <a:rPr lang="en-US" sz="900" dirty="0"/>
              <a:t> – file systems that operate by create layers; Docker uses as building block for containers. Allows </a:t>
            </a:r>
            <a:r>
              <a:rPr lang="en-US" sz="900" dirty="0">
                <a:effectLst/>
              </a:rPr>
              <a:t>files and directories of separate file systems, known as branches, to be transparently overlaid, forming a single coherent file system. Changes impact only designated layer; others remain intact. Only need to distribute the updated layer. One of the reasons Docker is so lightweight.</a:t>
            </a:r>
            <a:endParaRPr lang="en-US" sz="900" dirty="0"/>
          </a:p>
          <a:p>
            <a:endParaRPr lang="en-US" sz="900" dirty="0"/>
          </a:p>
          <a:p>
            <a:r>
              <a:rPr lang="en-US" sz="900" dirty="0"/>
              <a:t>Control groups (</a:t>
            </a:r>
            <a:r>
              <a:rPr lang="en-US" sz="900" dirty="0" err="1"/>
              <a:t>cgroups</a:t>
            </a:r>
            <a:r>
              <a:rPr lang="en-US" sz="900" dirty="0"/>
              <a:t>) – limits an application to a specific set of resources. Share available hardware resources to containers; enforce limits &amp; constraints.</a:t>
            </a:r>
          </a:p>
          <a:p>
            <a:endParaRPr lang="en-US" sz="900" dirty="0"/>
          </a:p>
          <a:p>
            <a:r>
              <a:rPr lang="en-US" b="1" dirty="0"/>
              <a:t>Repositories</a:t>
            </a:r>
          </a:p>
          <a:p>
            <a:r>
              <a:rPr lang="en-US" sz="900" dirty="0">
                <a:solidFill>
                  <a:schemeClr val="tx1"/>
                </a:solidFill>
              </a:rPr>
              <a:t>A library of reusable images. Repositories can be public (like </a:t>
            </a:r>
            <a:r>
              <a:rPr lang="en-US" sz="900" dirty="0">
                <a:solidFill>
                  <a:schemeClr val="tx1"/>
                </a:solidFill>
                <a:hlinkClick r:id="rId3"/>
              </a:rPr>
              <a:t>http://hub.docker.com</a:t>
            </a:r>
            <a:r>
              <a:rPr lang="en-US" sz="900" dirty="0">
                <a:solidFill>
                  <a:schemeClr val="tx1"/>
                </a:solidFill>
              </a:rPr>
              <a:t>) or private. You’ll likely use a combination of repositories for your company workloads. i.e. a private repository for your organization’s images which builds upon images pulled from public repositories. This builds a social aspect to sharing and collaborating on Docker images . . . much like </a:t>
            </a:r>
            <a:r>
              <a:rPr lang="en-US" sz="900" dirty="0" err="1">
                <a:solidFill>
                  <a:schemeClr val="tx1"/>
                </a:solidFill>
              </a:rPr>
              <a:t>Git</a:t>
            </a:r>
            <a:r>
              <a:rPr lang="en-US" sz="900" dirty="0">
                <a:solidFill>
                  <a:schemeClr val="tx1"/>
                </a:solidFill>
              </a:rPr>
              <a:t>/GitHub.</a:t>
            </a:r>
          </a:p>
          <a:p>
            <a:endParaRPr lang="en-US" dirty="0"/>
          </a:p>
          <a:p>
            <a:endParaRPr lang="en-US" sz="900" dirty="0">
              <a:solidFill>
                <a:schemeClr val="tx1"/>
              </a:solidFill>
            </a:endParaRPr>
          </a:p>
          <a:p>
            <a:r>
              <a:rPr lang="en-US" sz="900" i="1" dirty="0">
                <a:solidFill>
                  <a:schemeClr val="tx1"/>
                </a:solidFill>
              </a:rPr>
              <a:t>Image Source: http://www.sterilite.com/SelectProduct.html?id=772&amp;picture=1&amp;tab=Uses&amp;ProductCategory=181&amp;section=1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5/3/2017 12:57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9032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https://dzone.com/refcardz/getting-started-with-docker-1</a:t>
            </a:r>
          </a:p>
          <a:p>
            <a:endParaRPr lang="en-US" dirty="0"/>
          </a:p>
          <a:p>
            <a:r>
              <a:rPr lang="en-US" dirty="0"/>
              <a:t>Docker client interface and APIs are the same on Windows and Linux!! Tools used to remotely manage Docker on Linux can also be used to manage Docker on Windows.</a:t>
            </a:r>
          </a:p>
          <a:p>
            <a:endParaRPr lang="en-US" dirty="0"/>
          </a:p>
          <a:p>
            <a:r>
              <a:rPr lang="en-US" dirty="0"/>
              <a:t>Daemon </a:t>
            </a:r>
            <a:r>
              <a:rPr lang="en-US" dirty="0">
                <a:sym typeface="Wingdings" panose="05000000000000000000" pitchFamily="2" charset="2"/>
              </a:rPr>
              <a:t> (“de-mon”)</a:t>
            </a:r>
            <a:endParaRPr lang="en-US" dirty="0"/>
          </a:p>
        </p:txBody>
      </p:sp>
      <p:sp>
        <p:nvSpPr>
          <p:cNvPr id="4" name="Slide Number Placeholder 3"/>
          <p:cNvSpPr>
            <a:spLocks noGrp="1"/>
          </p:cNvSpPr>
          <p:nvPr>
            <p:ph type="sldNum" sz="quarter" idx="10"/>
          </p:nvPr>
        </p:nvSpPr>
        <p:spPr/>
        <p:txBody>
          <a:bodyPr/>
          <a:lstStyle/>
          <a:p>
            <a:fld id="{B159F813-5AE6-42D9-8D72-24C283CF2029}" type="slidenum">
              <a:rPr lang="en-US" smtClean="0"/>
              <a:t>10</a:t>
            </a:fld>
            <a:endParaRPr lang="en-US"/>
          </a:p>
        </p:txBody>
      </p:sp>
    </p:spTree>
    <p:extLst>
      <p:ext uri="{BB962C8B-B14F-4D97-AF65-F5344CB8AC3E}">
        <p14:creationId xmlns:p14="http://schemas.microsoft.com/office/powerpoint/2010/main" val="3447376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have heard this analogy before, but I’ll go through it quickly because I think it is a good one and still worth repeating.</a:t>
            </a:r>
          </a:p>
        </p:txBody>
      </p:sp>
      <p:sp>
        <p:nvSpPr>
          <p:cNvPr id="4" name="Slide Number Placeholder 3"/>
          <p:cNvSpPr>
            <a:spLocks noGrp="1"/>
          </p:cNvSpPr>
          <p:nvPr>
            <p:ph type="sldNum" sz="quarter" idx="10"/>
          </p:nvPr>
        </p:nvSpPr>
        <p:spPr/>
        <p:txBody>
          <a:bodyPr/>
          <a:lstStyle/>
          <a:p>
            <a:fld id="{B159F813-5AE6-42D9-8D72-24C283CF2029}" type="slidenum">
              <a:rPr lang="en-US" smtClean="0"/>
              <a:t>12</a:t>
            </a:fld>
            <a:endParaRPr lang="en-US"/>
          </a:p>
        </p:txBody>
      </p:sp>
    </p:spTree>
    <p:extLst>
      <p:ext uri="{BB962C8B-B14F-4D97-AF65-F5344CB8AC3E}">
        <p14:creationId xmlns:p14="http://schemas.microsoft.com/office/powerpoint/2010/main" val="3079110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 The only way to have true isolation across processes is to use a VM or a Hyper-V container.  If an exploit to the Linux C-groups implementation emerged (or the Windows Container implementation) then it would be possible to compromise across container boundaries.   If you’re running in a VM you have a separate kernel and memory mapped virtually by the Hypervisor which prevents these types of attacks.</a:t>
            </a:r>
          </a:p>
        </p:txBody>
      </p:sp>
      <p:sp>
        <p:nvSpPr>
          <p:cNvPr id="4" name="Slide Number Placeholder 3"/>
          <p:cNvSpPr>
            <a:spLocks noGrp="1"/>
          </p:cNvSpPr>
          <p:nvPr>
            <p:ph type="sldNum" sz="quarter" idx="10"/>
          </p:nvPr>
        </p:nvSpPr>
        <p:spPr/>
        <p:txBody>
          <a:bodyPr/>
          <a:lstStyle/>
          <a:p>
            <a:fld id="{B159F813-5AE6-42D9-8D72-24C283CF2029}" type="slidenum">
              <a:rPr lang="en-US" smtClean="0"/>
              <a:t>14</a:t>
            </a:fld>
            <a:endParaRPr lang="en-US"/>
          </a:p>
        </p:txBody>
      </p:sp>
    </p:spTree>
    <p:extLst>
      <p:ext uri="{BB962C8B-B14F-4D97-AF65-F5344CB8AC3E}">
        <p14:creationId xmlns:p14="http://schemas.microsoft.com/office/powerpoint/2010/main" val="1416053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hosting containers, Windows Server 2016 comes in two flavors . . . </a:t>
            </a:r>
          </a:p>
        </p:txBody>
      </p:sp>
      <p:sp>
        <p:nvSpPr>
          <p:cNvPr id="4" name="Slide Number Placeholder 3"/>
          <p:cNvSpPr>
            <a:spLocks noGrp="1"/>
          </p:cNvSpPr>
          <p:nvPr>
            <p:ph type="sldNum" sz="quarter" idx="10"/>
          </p:nvPr>
        </p:nvSpPr>
        <p:spPr/>
        <p:txBody>
          <a:bodyPr/>
          <a:lstStyle/>
          <a:p>
            <a:fld id="{B159F813-5AE6-42D9-8D72-24C283CF2029}" type="slidenum">
              <a:rPr lang="en-US" smtClean="0"/>
              <a:t>16</a:t>
            </a:fld>
            <a:endParaRPr lang="en-US"/>
          </a:p>
        </p:txBody>
      </p:sp>
    </p:spTree>
    <p:extLst>
      <p:ext uri="{BB962C8B-B14F-4D97-AF65-F5344CB8AC3E}">
        <p14:creationId xmlns:p14="http://schemas.microsoft.com/office/powerpoint/2010/main" val="40493093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4.xml"/><Relationship Id="rId5" Type="http://schemas.openxmlformats.org/officeDocument/2006/relationships/image" Target="../media/image14.png"/><Relationship Id="rId4" Type="http://schemas.openxmlformats.org/officeDocument/2006/relationships/image" Target="../media/image12.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4.xml"/><Relationship Id="rId5" Type="http://schemas.microsoft.com/office/2007/relationships/hdphoto" Target="../media/hdphoto2.wdp"/><Relationship Id="rId4" Type="http://schemas.openxmlformats.org/officeDocument/2006/relationships/image" Target="../media/image12.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4.xml"/><Relationship Id="rId5" Type="http://schemas.microsoft.com/office/2007/relationships/hdphoto" Target="../media/hdphoto2.wdp"/><Relationship Id="rId4" Type="http://schemas.openxmlformats.org/officeDocument/2006/relationships/image" Target="../media/image15.png"/></Relationships>
</file>

<file path=ppt/slideLayouts/_rels/slideLayout1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Master" Target="../slideMasters/slideMaster4.xml"/><Relationship Id="rId5" Type="http://schemas.microsoft.com/office/2007/relationships/hdphoto" Target="../media/hdphoto2.wdp"/><Relationship Id="rId4" Type="http://schemas.openxmlformats.org/officeDocument/2006/relationships/image" Target="../media/image15.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9254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87326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rgbClr val="00188F"/>
                </a:solidFill>
              </a:defRPr>
            </a:lvl1pPr>
            <a:lvl2pPr marL="0" indent="0">
              <a:buFontTx/>
              <a:buNone/>
              <a:defRPr sz="1961"/>
            </a:lvl2pPr>
            <a:lvl3pPr marL="224068" indent="0">
              <a:buNone/>
              <a:defRPr/>
            </a:lvl3pPr>
            <a:lvl4pPr marL="448135" indent="0">
              <a:buNone/>
              <a:defRPr/>
            </a:lvl4pPr>
            <a:lvl5pPr marL="67220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9548187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7123218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192000" cy="6858000"/>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6155" tIns="38082" rIns="76155" bIns="38082" numCol="1" rtlCol="0" anchor="ctr" anchorCtr="0" compatLnSpc="1">
            <a:prstTxWarp prst="textNoShape">
              <a:avLst/>
            </a:prstTxWarp>
          </a:bodyPr>
          <a:lstStyle/>
          <a:p>
            <a:pPr marL="0" marR="0" lvl="0" indent="0" algn="ctr" defTabSz="761310" rtl="0" eaLnBrk="1" fontAlgn="auto" latinLnBrk="0" hangingPunct="1">
              <a:lnSpc>
                <a:spcPct val="100000"/>
              </a:lnSpc>
              <a:spcBef>
                <a:spcPts val="0"/>
              </a:spcBef>
              <a:spcAft>
                <a:spcPts val="0"/>
              </a:spcAft>
              <a:buClrTx/>
              <a:buSzTx/>
              <a:buFontTx/>
              <a:buNone/>
              <a:tabLst/>
              <a:defRPr/>
            </a:pPr>
            <a:endParaRPr kumimoji="0" lang="en-US" sz="17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7438433"/>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830A096-8361-4328-B6EF-44BE22DABC17}" type="datetimeFigureOut">
              <a:rPr lang="en-US" smtClean="0"/>
              <a:t>5/3/2017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592733" y="4289334"/>
            <a:ext cx="1193868" cy="640080"/>
          </a:xfrm>
          <a:prstGeom prst="rect">
            <a:avLst/>
          </a:prstGeom>
        </p:spPr>
        <p:txBody>
          <a:bodyPr/>
          <a:lstStyle>
            <a:lvl1pPr>
              <a:defRPr sz="2800"/>
            </a:lvl1pPr>
          </a:lstStyle>
          <a:p>
            <a:fld id="{65857458-AAD2-45D7-99A0-3F29571B0935}" type="slidenum">
              <a:rPr lang="en-US" smtClean="0"/>
              <a:t>‹#›</a:t>
            </a:fld>
            <a:endParaRPr lang="en-US"/>
          </a:p>
        </p:txBody>
      </p:sp>
      <p:pic>
        <p:nvPicPr>
          <p:cNvPr id="14" name="Picture 1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070952" y="3869178"/>
            <a:ext cx="2943502" cy="2779062"/>
          </a:xfrm>
          <a:prstGeom prst="rect">
            <a:avLst/>
          </a:prstGeom>
        </p:spPr>
      </p:pic>
    </p:spTree>
    <p:extLst>
      <p:ext uri="{BB962C8B-B14F-4D97-AF65-F5344CB8AC3E}">
        <p14:creationId xmlns:p14="http://schemas.microsoft.com/office/powerpoint/2010/main" val="12974627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30A096-8361-4328-B6EF-44BE22DABC17}" type="datetimeFigureOut">
              <a:rPr lang="en-US" smtClean="0"/>
              <a:t>5/3/2017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27967250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8593667" y="6272784"/>
            <a:ext cx="2644309" cy="365125"/>
          </a:xfrm>
        </p:spPr>
        <p:txBody>
          <a:bodyPr/>
          <a:lstStyle/>
          <a:p>
            <a:fld id="{C830A096-8361-4328-B6EF-44BE22DABC17}" type="datetimeFigureOut">
              <a:rPr lang="en-US" smtClean="0"/>
              <a:t>5/3/2017</a:t>
            </a:fld>
            <a:endParaRPr lang="en-US"/>
          </a:p>
        </p:txBody>
      </p:sp>
      <p:sp>
        <p:nvSpPr>
          <p:cNvPr id="5" name="Footer Placeholder 4"/>
          <p:cNvSpPr>
            <a:spLocks noGrp="1"/>
          </p:cNvSpPr>
          <p:nvPr>
            <p:ph type="ftr" sz="quarter" idx="11"/>
          </p:nvPr>
        </p:nvSpPr>
        <p:spPr>
          <a:xfrm>
            <a:off x="2182708" y="6272784"/>
            <a:ext cx="6327648" cy="365125"/>
          </a:xfrm>
        </p:spPr>
        <p:txBody>
          <a:bodyPr/>
          <a:lstStyle/>
          <a:p>
            <a:endParaRPr 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a:prstGeom prst="rect">
            <a:avLst/>
          </a:prstGeom>
        </p:spPr>
        <p:txBody>
          <a:bodyPr/>
          <a:lstStyle>
            <a:lvl1pPr>
              <a:defRPr sz="2800"/>
            </a:lvl1pPr>
          </a:lstStyle>
          <a:p>
            <a:fld id="{65857458-AAD2-45D7-99A0-3F29571B0935}" type="slidenum">
              <a:rPr lang="en-US" smtClean="0"/>
              <a:t>‹#›</a:t>
            </a:fld>
            <a:endParaRPr lang="en-US"/>
          </a:p>
        </p:txBody>
      </p:sp>
    </p:spTree>
    <p:extLst>
      <p:ext uri="{BB962C8B-B14F-4D97-AF65-F5344CB8AC3E}">
        <p14:creationId xmlns:p14="http://schemas.microsoft.com/office/powerpoint/2010/main" val="32439277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830A096-8361-4328-B6EF-44BE22DABC17}" type="datetimeFigureOut">
              <a:rPr lang="en-US" smtClean="0"/>
              <a:t>5/3/2017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2663288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830A096-8361-4328-B6EF-44BE22DABC17}" type="datetimeFigureOut">
              <a:rPr lang="en-US" smtClean="0"/>
              <a:t>5/3/2017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15510086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30A096-8361-4328-B6EF-44BE22DABC17}" type="datetimeFigureOut">
              <a:rPr lang="en-US" smtClean="0"/>
              <a:t>5/3/2017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6736014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30A096-8361-4328-B6EF-44BE22DABC17}" type="datetimeFigureOut">
              <a:rPr lang="en-US" smtClean="0"/>
              <a:t>5/3/2017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35038350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837229398"/>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830A096-8361-4328-B6EF-44BE22DABC17}" type="datetimeFigureOut">
              <a:rPr lang="en-US" smtClean="0"/>
              <a:t>5/3/2017</a:t>
            </a:fld>
            <a:endParaRPr lang="en-US"/>
          </a:p>
        </p:txBody>
      </p:sp>
      <p:sp>
        <p:nvSpPr>
          <p:cNvPr id="6" name="Footer Placeholder 5"/>
          <p:cNvSpPr>
            <a:spLocks noGrp="1"/>
          </p:cNvSpPr>
          <p:nvPr>
            <p:ph type="ftr" sz="quarter" idx="11"/>
          </p:nvPr>
        </p:nvSpPr>
        <p:spPr/>
        <p:txBody>
          <a:bodyPr/>
          <a:lstStyle/>
          <a:p>
            <a:endParaRPr 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14162770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C830A096-8361-4328-B6EF-44BE22DABC17}" type="datetimeFigureOut">
              <a:rPr lang="en-US" smtClean="0"/>
              <a:t>5/3/2017</a:t>
            </a:fld>
            <a:endParaRPr 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3845529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30A096-8361-4328-B6EF-44BE22DABC17}" type="datetimeFigureOut">
              <a:rPr lang="en-US" smtClean="0"/>
              <a:t>5/3/2017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35143522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30A096-8361-4328-B6EF-44BE22DABC17}" type="datetimeFigureOut">
              <a:rPr lang="en-US" smtClean="0"/>
              <a:t>5/3/2017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311128" y="6272784"/>
            <a:ext cx="640080" cy="365125"/>
          </a:xfrm>
          <a:prstGeom prst="rect">
            <a:avLst/>
          </a:prstGeom>
        </p:spPr>
        <p:txBody>
          <a:bodyPr/>
          <a:lstStyle/>
          <a:p>
            <a:fld id="{65857458-AAD2-45D7-99A0-3F29571B0935}" type="slidenum">
              <a:rPr lang="en-US" smtClean="0"/>
              <a:t>‹#›</a:t>
            </a:fld>
            <a:endParaRPr lang="en-US"/>
          </a:p>
        </p:txBody>
      </p:sp>
    </p:spTree>
    <p:extLst>
      <p:ext uri="{BB962C8B-B14F-4D97-AF65-F5344CB8AC3E}">
        <p14:creationId xmlns:p14="http://schemas.microsoft.com/office/powerpoint/2010/main" val="3453286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4638782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5672058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41522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7965699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extLst>
                <a:ext uri="{28A0092B-C50C-407E-A947-70E740481C1C}">
                  <a14:useLocalDpi xmlns:a14="http://schemas.microsoft.com/office/drawing/2010/main" val="0"/>
                </a:ext>
              </a:extLst>
            </a:blip>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5738930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2362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06357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auto">
          <a:xfrm>
            <a:off x="0" y="0"/>
            <a:ext cx="12191999" cy="11973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baseline="0">
                <a:solidFill>
                  <a:schemeClr val="bg1"/>
                </a:solidFill>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8475812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16745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15811389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50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Gray diagra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465223" y="1928037"/>
            <a:ext cx="6743528" cy="4601101"/>
          </a:xfrm>
          <a:prstGeom prst="rect">
            <a:avLst/>
          </a:prstGeom>
          <a:solidFill>
            <a:srgbClr val="FFFFFF">
              <a:lumMod val="95000"/>
            </a:srgbClr>
          </a:solidFill>
          <a:ln w="63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330" rtl="0"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sp>
        <p:nvSpPr>
          <p:cNvPr id="7" name="Text Placeholder 6"/>
          <p:cNvSpPr>
            <a:spLocks noGrp="1"/>
          </p:cNvSpPr>
          <p:nvPr>
            <p:ph type="body" sz="quarter" idx="11"/>
          </p:nvPr>
        </p:nvSpPr>
        <p:spPr>
          <a:xfrm>
            <a:off x="7457933" y="1956555"/>
            <a:ext cx="4045743" cy="4572582"/>
          </a:xfrm>
        </p:spPr>
        <p:txBody>
          <a:bodyPr>
            <a:normAutofit/>
          </a:bodyPr>
          <a:lstStyle>
            <a:lvl1pPr>
              <a:buClr>
                <a:srgbClr val="0078D7"/>
              </a:buClr>
              <a:defRPr sz="2400"/>
            </a:lvl1pPr>
            <a:lvl2pPr>
              <a:buClr>
                <a:srgbClr val="0078D7"/>
              </a:buClr>
              <a:defRPr sz="1800"/>
            </a:lvl2pPr>
            <a:lvl3pPr>
              <a:buClr>
                <a:srgbClr val="0078D7"/>
              </a:buClr>
              <a:defRPr sz="1600"/>
            </a:lvl3pPr>
            <a:lvl4pPr>
              <a:buClr>
                <a:srgbClr val="0078D7"/>
              </a:buClr>
              <a:defRPr sz="1400"/>
            </a:lvl4pPr>
            <a:lvl5pPr>
              <a:buClr>
                <a:srgbClr val="0078D7"/>
              </a:buCl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244075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ue left bulleted">
    <p:spTree>
      <p:nvGrpSpPr>
        <p:cNvPr id="1" name=""/>
        <p:cNvGrpSpPr/>
        <p:nvPr/>
      </p:nvGrpSpPr>
      <p:grpSpPr>
        <a:xfrm>
          <a:off x="0" y="0"/>
          <a:ext cx="0" cy="0"/>
          <a:chOff x="0" y="0"/>
          <a:chExt cx="0" cy="0"/>
        </a:xfrm>
      </p:grpSpPr>
      <p:sp>
        <p:nvSpPr>
          <p:cNvPr id="4" name="Rectangle 3"/>
          <p:cNvSpPr>
            <a:spLocks noChangeAspect="1"/>
          </p:cNvSpPr>
          <p:nvPr userDrawn="1"/>
        </p:nvSpPr>
        <p:spPr bwMode="auto">
          <a:xfrm>
            <a:off x="1" y="0"/>
            <a:ext cx="5647787" cy="6858000"/>
          </a:xfrm>
          <a:prstGeom prst="rect">
            <a:avLst/>
          </a:prstGeom>
          <a:solidFill>
            <a:srgbClr val="0078D7"/>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811" rIns="0" bIns="46630" numCol="1" rtlCol="0" anchor="t"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p:cNvSpPr>
            <a:spLocks noGrp="1"/>
          </p:cNvSpPr>
          <p:nvPr>
            <p:ph type="title"/>
          </p:nvPr>
        </p:nvSpPr>
        <p:spPr>
          <a:xfrm>
            <a:off x="325130" y="310848"/>
            <a:ext cx="5173253" cy="1644227"/>
          </a:xfrm>
        </p:spPr>
        <p:txBody>
          <a:bodyPr anchor="t"/>
          <a:lstStyle>
            <a:lvl1pPr>
              <a:defRPr sz="4800">
                <a:solidFill>
                  <a:schemeClr val="bg1"/>
                </a:solidFill>
              </a:defRPr>
            </a:lvl1pPr>
          </a:lstStyle>
          <a:p>
            <a:r>
              <a:rPr lang="en-US" dirty="0"/>
              <a:t>Click to edit Master title style</a:t>
            </a:r>
          </a:p>
        </p:txBody>
      </p:sp>
      <p:sp>
        <p:nvSpPr>
          <p:cNvPr id="7" name="Text Placeholder 6"/>
          <p:cNvSpPr>
            <a:spLocks noGrp="1"/>
          </p:cNvSpPr>
          <p:nvPr>
            <p:ph type="body" sz="quarter" idx="10"/>
          </p:nvPr>
        </p:nvSpPr>
        <p:spPr>
          <a:xfrm>
            <a:off x="7180973" y="901129"/>
            <a:ext cx="4272176" cy="1813189"/>
          </a:xfrm>
        </p:spPr>
        <p:txBody>
          <a:bodyPr/>
          <a:lstStyle>
            <a:lvl1pPr>
              <a:buClr>
                <a:srgbClr val="0078D7"/>
              </a:buClr>
              <a:defRPr sz="2800"/>
            </a:lvl1pPr>
            <a:lvl2pPr>
              <a:buClr>
                <a:srgbClr val="0078D7"/>
              </a:buClr>
              <a:defRPr sz="2000"/>
            </a:lvl2pPr>
            <a:lvl3pPr>
              <a:buClr>
                <a:srgbClr val="0078D7"/>
              </a:buClr>
              <a:defRPr sz="1800"/>
            </a:lvl3pPr>
            <a:lvl4pPr>
              <a:buClr>
                <a:srgbClr val="0078D7"/>
              </a:buClr>
              <a:defRPr sz="1600"/>
            </a:lvl4pPr>
            <a:lvl5pPr>
              <a:buClr>
                <a:srgbClr val="0078D7"/>
              </a:buCl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264332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5"/>
            <a:ext cx="11151917" cy="747897"/>
          </a:xfrm>
        </p:spPr>
        <p:txBody>
          <a:bodyPr/>
          <a:lstStyle>
            <a:lvl1pPr algn="l" defTabSz="914066" rtl="0" eaLnBrk="1" latinLnBrk="0" hangingPunct="1">
              <a:lnSpc>
                <a:spcPct val="90000"/>
              </a:lnSpc>
              <a:spcBef>
                <a:spcPct val="0"/>
              </a:spcBef>
              <a:buNone/>
              <a:defRPr lang="en-US" sz="5399"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4" name="Content Placeholder 3"/>
          <p:cNvSpPr>
            <a:spLocks noGrp="1"/>
          </p:cNvSpPr>
          <p:nvPr>
            <p:ph sz="quarter" idx="10"/>
          </p:nvPr>
        </p:nvSpPr>
        <p:spPr>
          <a:xfrm>
            <a:off x="519248" y="1463676"/>
            <a:ext cx="11158587" cy="2055306"/>
          </a:xfrm>
        </p:spPr>
        <p:txBody>
          <a:bodyPr>
            <a:spAutoFit/>
          </a:bodyPr>
          <a:lstStyle>
            <a:lvl1pPr marL="0" indent="0">
              <a:buFontTx/>
              <a:buNone/>
              <a:defRPr/>
            </a:lvl1pPr>
            <a:lvl2pPr marL="460226" indent="0">
              <a:buFontTx/>
              <a:buNone/>
              <a:defRPr/>
            </a:lvl2pPr>
            <a:lvl3pPr marL="914104" indent="0">
              <a:buFontTx/>
              <a:buNone/>
              <a:defRPr/>
            </a:lvl3pPr>
            <a:lvl4pPr marL="1369568" indent="0">
              <a:buFontTx/>
              <a:buNone/>
              <a:defRPr/>
            </a:lvl4pPr>
            <a:lvl5pPr marL="1836141"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9642540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83093336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6"/>
            </a:lvl1pPr>
          </a:lstStyle>
          <a:p>
            <a:r>
              <a:rPr lang="en-US" dirty="0"/>
              <a:t>Video</a:t>
            </a:r>
          </a:p>
        </p:txBody>
      </p:sp>
    </p:spTree>
    <p:extLst>
      <p:ext uri="{BB962C8B-B14F-4D97-AF65-F5344CB8AC3E}">
        <p14:creationId xmlns:p14="http://schemas.microsoft.com/office/powerpoint/2010/main" val="36604321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5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6"/>
            </a:lvl1pPr>
          </a:lstStyle>
          <a:p>
            <a:r>
              <a:rPr lang="en-US" dirty="0"/>
              <a:t>Demo</a:t>
            </a:r>
          </a:p>
        </p:txBody>
      </p:sp>
    </p:spTree>
    <p:extLst>
      <p:ext uri="{BB962C8B-B14F-4D97-AF65-F5344CB8AC3E}">
        <p14:creationId xmlns:p14="http://schemas.microsoft.com/office/powerpoint/2010/main" val="158549386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39"/>
            <a:ext cx="11034445" cy="2387600"/>
          </a:xfrm>
        </p:spPr>
        <p:txBody>
          <a:bodyPr anchor="b">
            <a:noAutofit/>
          </a:bodyPr>
          <a:lstStyle>
            <a:lvl1pPr algn="l">
              <a:defRPr sz="23893">
                <a:solidFill>
                  <a:schemeClr val="bg1"/>
                </a:solidFill>
              </a:defRPr>
            </a:lvl1pPr>
          </a:lstStyle>
          <a:p>
            <a:r>
              <a:rPr lang="en-US" dirty="0"/>
              <a:t>web</a:t>
            </a:r>
          </a:p>
        </p:txBody>
      </p:sp>
    </p:spTree>
    <p:extLst>
      <p:ext uri="{BB962C8B-B14F-4D97-AF65-F5344CB8AC3E}">
        <p14:creationId xmlns:p14="http://schemas.microsoft.com/office/powerpoint/2010/main" val="317935885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9"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1999"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358156601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03631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9" y="416497"/>
            <a:ext cx="11079822" cy="922110"/>
          </a:xfrm>
        </p:spPr>
        <p:txBody>
          <a:bodyPr>
            <a:normAutofit/>
          </a:bodyPr>
          <a:lstStyle>
            <a:lvl1pPr>
              <a:defRPr sz="4399"/>
            </a:lvl1pPr>
          </a:lstStyle>
          <a:p>
            <a:r>
              <a:rPr lang="en-US"/>
              <a:t>Click to edit Master title style</a:t>
            </a:r>
          </a:p>
        </p:txBody>
      </p:sp>
    </p:spTree>
    <p:extLst>
      <p:ext uri="{BB962C8B-B14F-4D97-AF65-F5344CB8AC3E}">
        <p14:creationId xmlns:p14="http://schemas.microsoft.com/office/powerpoint/2010/main" val="290375028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602" y="193596"/>
            <a:ext cx="9860610" cy="720807"/>
          </a:xfrm>
          <a:noFill/>
        </p:spPr>
        <p:txBody>
          <a:bodyPr lIns="143407" tIns="89629" rIns="143407" bIns="89629" anchor="t" anchorCtr="0">
            <a:normAutofit/>
          </a:bodyPr>
          <a:lstStyle>
            <a:lvl1pPr>
              <a:defRPr sz="3999" spc="-98" baseline="0">
                <a:solidFill>
                  <a:srgbClr val="00B0F0"/>
                </a:solidFill>
              </a:defRPr>
            </a:lvl1pPr>
          </a:lstStyle>
          <a:p>
            <a:r>
              <a:rPr lang="en-US" dirty="0"/>
              <a:t>Presentation title</a:t>
            </a:r>
          </a:p>
        </p:txBody>
      </p:sp>
      <p:grpSp>
        <p:nvGrpSpPr>
          <p:cNvPr id="28" name="Group 27"/>
          <p:cNvGrpSpPr/>
          <p:nvPr userDrawn="1"/>
        </p:nvGrpSpPr>
        <p:grpSpPr>
          <a:xfrm>
            <a:off x="278570" y="1101812"/>
            <a:ext cx="11619406"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defTabSz="914126"/>
              <a:endParaRPr lang="en-US" sz="1200" dirty="0" err="1">
                <a:solidFill>
                  <a:srgbClr val="FFFFFF"/>
                </a:solidFill>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7576578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0" baseline="0">
                <a:latin typeface="+mn-lt"/>
              </a:defRPr>
            </a:lvl1pPr>
          </a:lstStyle>
          <a:p>
            <a:pPr lvl="0"/>
            <a:r>
              <a:rPr lang="en-US" dirty="0"/>
              <a:t>Click to edit Master text styles</a:t>
            </a:r>
          </a:p>
        </p:txBody>
      </p:sp>
      <p:sp>
        <p:nvSpPr>
          <p:cNvPr id="2" name="Title 1"/>
          <p:cNvSpPr>
            <a:spLocks noGrp="1"/>
          </p:cNvSpPr>
          <p:nvPr>
            <p:ph type="title"/>
          </p:nvPr>
        </p:nvSpPr>
        <p:spPr>
          <a:xfrm>
            <a:off x="269240" y="2084173"/>
            <a:ext cx="11653522" cy="894996"/>
          </a:xfrm>
        </p:spPr>
        <p:txBody>
          <a:bodyPr/>
          <a:lstStyle>
            <a:lvl1pPr>
              <a:defRPr sz="5292"/>
            </a:lvl1pPr>
          </a:lstStyle>
          <a:p>
            <a:r>
              <a:rPr lang="en-US" dirty="0"/>
              <a:t>Click to edit Master title style</a:t>
            </a:r>
          </a:p>
        </p:txBody>
      </p:sp>
    </p:spTree>
    <p:extLst>
      <p:ext uri="{BB962C8B-B14F-4D97-AF65-F5344CB8AC3E}">
        <p14:creationId xmlns:p14="http://schemas.microsoft.com/office/powerpoint/2010/main" val="40171121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4" name="Content Placeholder 3"/>
          <p:cNvSpPr>
            <a:spLocks noGrp="1"/>
          </p:cNvSpPr>
          <p:nvPr>
            <p:ph sz="quarter" idx="10"/>
          </p:nvPr>
        </p:nvSpPr>
        <p:spPr>
          <a:xfrm>
            <a:off x="519248" y="1463676"/>
            <a:ext cx="11158586" cy="2343206"/>
          </a:xfrm>
        </p:spPr>
        <p:txBody>
          <a:bodyPr>
            <a:spAutoFit/>
          </a:bodyPr>
          <a:lstStyle>
            <a:lvl1pPr marL="0" indent="0">
              <a:buFontTx/>
              <a:buNone/>
              <a:defRPr/>
            </a:lvl1pPr>
            <a:lvl2pPr marL="460237" indent="0">
              <a:buFontTx/>
              <a:buNone/>
              <a:defRPr/>
            </a:lvl2pPr>
            <a:lvl3pPr marL="914126" indent="0">
              <a:buFontTx/>
              <a:buNone/>
              <a:defRPr/>
            </a:lvl3pPr>
            <a:lvl4pPr marL="1369602" indent="0">
              <a:buFontTx/>
              <a:buNone/>
              <a:defRPr/>
            </a:lvl4pPr>
            <a:lvl5pPr marL="1836187"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071482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010289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7924030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1663940"/>
            <a:ext cx="10757098" cy="4902995"/>
          </a:xfrm>
        </p:spPr>
        <p:txBody>
          <a:bodyPr/>
          <a:lstStyle>
            <a:lvl1pPr>
              <a:defRPr sz="2548">
                <a:gradFill>
                  <a:gsLst>
                    <a:gs pos="1250">
                      <a:schemeClr val="tx1"/>
                    </a:gs>
                    <a:gs pos="100000">
                      <a:schemeClr val="tx1"/>
                    </a:gs>
                  </a:gsLst>
                  <a:lin ang="5400000" scaled="0"/>
                </a:gradFill>
                <a:latin typeface="+mn-lt"/>
              </a:defRPr>
            </a:lvl1pPr>
            <a:lvl2pPr>
              <a:defRPr sz="2352"/>
            </a:lvl2pPr>
            <a:lvl3pPr>
              <a:defRPr sz="1960"/>
            </a:lvl3pPr>
            <a:lvl4pPr>
              <a:defRPr sz="1764"/>
            </a:lvl4pPr>
            <a:lvl5pPr>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00998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solidFill>
                  <a:srgbClr val="00188F"/>
                </a:solidFill>
              </a:defRPr>
            </a:lvl1pPr>
            <a:lvl2pPr marL="0" indent="0">
              <a:buFontTx/>
              <a:buNone/>
              <a:defRPr sz="1961"/>
            </a:lvl2pPr>
            <a:lvl3pPr marL="224068" indent="0">
              <a:buNone/>
              <a:defRPr/>
            </a:lvl3pPr>
            <a:lvl4pPr marL="448135" indent="0">
              <a:buNone/>
              <a:defRPr/>
            </a:lvl4pPr>
            <a:lvl5pPr marL="67220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9255118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0"/>
            <a:ext cx="12190271" cy="6858000"/>
          </a:xfrm>
          <a:prstGeom prst="rect">
            <a:avLst/>
          </a:prstGeom>
        </p:spPr>
      </p:pic>
      <p:sp>
        <p:nvSpPr>
          <p:cNvPr id="4" name="Rectangle 3"/>
          <p:cNvSpPr/>
          <p:nvPr userDrawn="1"/>
        </p:nvSpPr>
        <p:spPr bwMode="auto">
          <a:xfrm>
            <a:off x="267620" y="2084187"/>
            <a:ext cx="6276593" cy="358307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084186"/>
            <a:ext cx="6276530" cy="1793104"/>
          </a:xfrm>
          <a:noFill/>
        </p:spPr>
        <p:txBody>
          <a:bodyPr lIns="146304" tIns="91440" rIns="146304" bIns="91440" anchor="t" anchorCtr="0"/>
          <a:lstStyle>
            <a:lvl1pPr>
              <a:defRPr sz="5294" spc="-98" baseline="0">
                <a:gradFill>
                  <a:gsLst>
                    <a:gs pos="76250">
                      <a:srgbClr val="FFFFFF"/>
                    </a:gs>
                    <a:gs pos="51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20" y="3877271"/>
            <a:ext cx="6276530" cy="1789991"/>
          </a:xfrm>
        </p:spPr>
        <p:txBody>
          <a:bodyPr tIns="109728" bIns="109728">
            <a:noAutofit/>
          </a:bodyPr>
          <a:lstStyle>
            <a:lvl1pPr marL="0" indent="0">
              <a:spcBef>
                <a:spcPts val="0"/>
              </a:spcBef>
              <a:buNone/>
              <a:defRPr sz="3137">
                <a:gradFill>
                  <a:gsLst>
                    <a:gs pos="76250">
                      <a:srgbClr val="FFFFFF"/>
                    </a:gs>
                    <a:gs pos="51000">
                      <a:srgbClr val="FFFFFF"/>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48525" y="470068"/>
            <a:ext cx="1648360" cy="353933"/>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76767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48524" y="470067"/>
            <a:ext cx="1613565" cy="346755"/>
          </a:xfrm>
          <a:prstGeom prst="rect">
            <a:avLst/>
          </a:prstGeom>
        </p:spPr>
      </p:pic>
    </p:spTree>
    <p:extLst>
      <p:ext uri="{BB962C8B-B14F-4D97-AF65-F5344CB8AC3E}">
        <p14:creationId xmlns:p14="http://schemas.microsoft.com/office/powerpoint/2010/main" val="3172547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21838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93445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707829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843338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722902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850854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34697"/>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620490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229336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303837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728996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43705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78026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356199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672456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571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521585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992255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3184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59917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55604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1386336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a:t>
            </a:r>
            <a:r>
              <a:rPr lang="en-US" sz="686" baseline="0" dirty="0">
                <a:gradFill>
                  <a:gsLst>
                    <a:gs pos="0">
                      <a:schemeClr val="tx1"/>
                    </a:gs>
                    <a:gs pos="100000">
                      <a:schemeClr val="tx1"/>
                    </a:gs>
                  </a:gsLst>
                  <a:lin ang="5400000" scaled="0"/>
                </a:gradFill>
                <a:cs typeface="Segoe UI" pitchFamily="34" charset="0"/>
              </a:rPr>
              <a:t> Copyright</a:t>
            </a:r>
            <a:r>
              <a:rPr lang="en-US" sz="686"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76409994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200925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633160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7" name="Title 2"/>
          <p:cNvSpPr>
            <a:spLocks noGrp="1"/>
          </p:cNvSpPr>
          <p:nvPr>
            <p:ph type="title"/>
          </p:nvPr>
        </p:nvSpPr>
        <p:spPr>
          <a:xfrm>
            <a:off x="268927" y="286381"/>
            <a:ext cx="11653523" cy="927940"/>
          </a:xfrm>
          <a:prstGeom prst="rect">
            <a:avLst/>
          </a:prstGeom>
        </p:spPr>
        <p:txBody>
          <a:bodyPr/>
          <a:lstStyle>
            <a:lvl1pPr algn="l">
              <a:defRPr sz="5096">
                <a:solidFill>
                  <a:schemeClr val="tx2"/>
                </a:solidFill>
              </a:defRPr>
            </a:lvl1pPr>
          </a:lstStyle>
          <a:p>
            <a:r>
              <a:rPr lang="en-US"/>
              <a:t>Click to edit Master title style</a:t>
            </a:r>
            <a:endParaRPr lang="en-US" dirty="0"/>
          </a:p>
        </p:txBody>
      </p:sp>
      <p:sp>
        <p:nvSpPr>
          <p:cNvPr id="5" name="Slide Number Placeholder 3"/>
          <p:cNvSpPr>
            <a:spLocks noGrp="1"/>
          </p:cNvSpPr>
          <p:nvPr>
            <p:ph type="sldNum" sz="quarter" idx="15"/>
          </p:nvPr>
        </p:nvSpPr>
        <p:spPr/>
        <p:txBody>
          <a:bodyPr/>
          <a:lstStyle>
            <a:lvl1pPr>
              <a:defRPr/>
            </a:lvl1pPr>
          </a:lstStyle>
          <a:p>
            <a:fld id="{6052FC3A-E1BD-E54F-9A48-71EBDEF00552}" type="slidenum">
              <a:rPr lang="en-US"/>
              <a:pPr/>
              <a:t>‹#›</a:t>
            </a:fld>
            <a:endParaRPr lang="en-US"/>
          </a:p>
        </p:txBody>
      </p:sp>
    </p:spTree>
    <p:extLst>
      <p:ext uri="{BB962C8B-B14F-4D97-AF65-F5344CB8AC3E}">
        <p14:creationId xmlns:p14="http://schemas.microsoft.com/office/powerpoint/2010/main" val="409321325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2250104"/>
          </a:xfrm>
        </p:spPr>
        <p:txBody>
          <a:bodyPr>
            <a:spAutoFit/>
          </a:bodyPr>
          <a:lstStyle>
            <a:lvl1pPr marL="0" indent="0">
              <a:buClr>
                <a:schemeClr val="bg1"/>
              </a:buClr>
              <a:buFontTx/>
              <a:buNone/>
              <a:defRPr>
                <a:solidFill>
                  <a:srgbClr val="0072C6"/>
                </a:solidFill>
              </a:defRPr>
            </a:lvl1pPr>
            <a:lvl2pPr marL="572058" indent="-236285">
              <a:buClr>
                <a:schemeClr val="bg1"/>
              </a:buClr>
              <a:buFont typeface="Symbol" panose="05050102010706020507" pitchFamily="18" charset="2"/>
              <a:buChar char="-"/>
              <a:defRPr/>
            </a:lvl2pPr>
            <a:lvl3pPr marL="783471" indent="-223849">
              <a:buClr>
                <a:schemeClr val="bg1"/>
              </a:buClr>
              <a:buFont typeface="Segoe UI" panose="020B0502040204020203" pitchFamily="34" charset="0"/>
              <a:buChar char="&gt;"/>
              <a:defRPr sz="2350"/>
            </a:lvl3pPr>
            <a:lvl4pPr marL="1007319" indent="-223849">
              <a:buClr>
                <a:schemeClr val="bg1"/>
              </a:buClr>
              <a:buFont typeface="Segoe UI" panose="020B0502040204020203" pitchFamily="34" charset="0"/>
              <a:buChar char="-"/>
              <a:defRPr sz="1959"/>
            </a:lvl4pPr>
            <a:lvl5pPr marL="1231168" indent="-223849">
              <a:buClr>
                <a:schemeClr val="bg1"/>
              </a:buClr>
              <a:buFont typeface="Arial" panose="020B0604020202020204" pitchFamily="34" charset="0"/>
              <a:buChar char="•"/>
              <a:defRPr sz="1959"/>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784078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black">
          <a:xfrm>
            <a:off x="450203" y="6119147"/>
            <a:ext cx="1253377" cy="268786"/>
          </a:xfrm>
          <a:prstGeom prst="rect">
            <a:avLst/>
          </a:prstGeom>
        </p:spPr>
      </p:pic>
      <p:sp>
        <p:nvSpPr>
          <p:cNvPr id="18" name="Title 1"/>
          <p:cNvSpPr>
            <a:spLocks noGrp="1"/>
          </p:cNvSpPr>
          <p:nvPr>
            <p:ph type="title" hasCustomPrompt="1"/>
          </p:nvPr>
        </p:nvSpPr>
        <p:spPr>
          <a:xfrm>
            <a:off x="269302"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69302"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83519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31469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2914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66093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08689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639562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1942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37879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257474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11296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747648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079784" y="2906011"/>
            <a:ext cx="10034748" cy="89966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16126894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1186356"/>
            <a:ext cx="8964248" cy="1158793"/>
          </a:xfrm>
          <a:noFill/>
        </p:spPr>
        <p:txBody>
          <a:bodyPr wrap="square" tIns="91440" bIns="91440" anchor="t" anchorCtr="0">
            <a:spAutoFit/>
          </a:bodyPr>
          <a:lstStyle>
            <a:lvl1pPr>
              <a:defRPr sz="7058" spc="-98"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8964247" cy="724246"/>
          </a:xfrm>
          <a:noFill/>
        </p:spPr>
        <p:txBody>
          <a:bodyPr wrap="square" lIns="182880" tIns="146304" rIns="182880" bIns="146304">
            <a:spAutoFit/>
          </a:bodyPr>
          <a:lstStyle>
            <a:lvl1pPr marL="0" indent="0">
              <a:spcBef>
                <a:spcPts val="0"/>
              </a:spcBef>
              <a:buNone/>
              <a:defRPr sz="3137"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7455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8964247"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6361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78451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28070924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dpi="0" rotWithShape="1">
            <a:blip r:embed="rId2">
              <a:extLst>
                <a:ext uri="{28A0092B-C50C-407E-A947-70E740481C1C}">
                  <a14:useLocalDpi xmlns:a14="http://schemas.microsoft.com/office/drawing/2010/main" val="0"/>
                </a:ext>
              </a:extLst>
            </a:blip>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764421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73200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13198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48135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4" name="Rectangle 3"/>
          <p:cNvSpPr/>
          <p:nvPr userDrawn="1"/>
        </p:nvSpPr>
        <p:spPr bwMode="auto">
          <a:xfrm>
            <a:off x="0" y="0"/>
            <a:ext cx="12191999" cy="11973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p:txBody>
          <a:bodyPr/>
          <a:lstStyle>
            <a:lvl1pPr>
              <a:defRPr baseline="0">
                <a:solidFill>
                  <a:schemeClr val="bg1"/>
                </a:solidFill>
              </a:defRPr>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596280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4892" y="470067"/>
            <a:ext cx="1408078" cy="300619"/>
          </a:xfrm>
          <a:prstGeom prst="rect">
            <a:avLst/>
          </a:prstGeom>
        </p:spPr>
      </p:pic>
    </p:spTree>
    <p:extLst>
      <p:ext uri="{BB962C8B-B14F-4D97-AF65-F5344CB8AC3E}">
        <p14:creationId xmlns:p14="http://schemas.microsoft.com/office/powerpoint/2010/main" val="23964375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6703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Gray diagra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465223" y="1928037"/>
            <a:ext cx="6743528" cy="4601101"/>
          </a:xfrm>
          <a:prstGeom prst="rect">
            <a:avLst/>
          </a:prstGeom>
          <a:solidFill>
            <a:srgbClr val="FFFFFF">
              <a:lumMod val="95000"/>
            </a:srgbClr>
          </a:solidFill>
          <a:ln w="63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330" rtl="0"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sp>
        <p:nvSpPr>
          <p:cNvPr id="7" name="Text Placeholder 6"/>
          <p:cNvSpPr>
            <a:spLocks noGrp="1"/>
          </p:cNvSpPr>
          <p:nvPr>
            <p:ph type="body" sz="quarter" idx="11"/>
          </p:nvPr>
        </p:nvSpPr>
        <p:spPr>
          <a:xfrm>
            <a:off x="7457933" y="1956555"/>
            <a:ext cx="4045743" cy="4572582"/>
          </a:xfrm>
        </p:spPr>
        <p:txBody>
          <a:bodyPr>
            <a:normAutofit/>
          </a:bodyPr>
          <a:lstStyle>
            <a:lvl1pPr>
              <a:buClr>
                <a:srgbClr val="0078D7"/>
              </a:buClr>
              <a:defRPr sz="2400"/>
            </a:lvl1pPr>
            <a:lvl2pPr>
              <a:buClr>
                <a:srgbClr val="0078D7"/>
              </a:buClr>
              <a:defRPr sz="1800"/>
            </a:lvl2pPr>
            <a:lvl3pPr>
              <a:buClr>
                <a:srgbClr val="0078D7"/>
              </a:buClr>
              <a:defRPr sz="1600"/>
            </a:lvl3pPr>
            <a:lvl4pPr>
              <a:buClr>
                <a:srgbClr val="0078D7"/>
              </a:buClr>
              <a:defRPr sz="1400"/>
            </a:lvl4pPr>
            <a:lvl5pPr>
              <a:buClr>
                <a:srgbClr val="0078D7"/>
              </a:buCl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219335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Blue left bulleted">
    <p:spTree>
      <p:nvGrpSpPr>
        <p:cNvPr id="1" name=""/>
        <p:cNvGrpSpPr/>
        <p:nvPr/>
      </p:nvGrpSpPr>
      <p:grpSpPr>
        <a:xfrm>
          <a:off x="0" y="0"/>
          <a:ext cx="0" cy="0"/>
          <a:chOff x="0" y="0"/>
          <a:chExt cx="0" cy="0"/>
        </a:xfrm>
      </p:grpSpPr>
      <p:sp>
        <p:nvSpPr>
          <p:cNvPr id="4" name="Rectangle 3"/>
          <p:cNvSpPr>
            <a:spLocks noChangeAspect="1"/>
          </p:cNvSpPr>
          <p:nvPr userDrawn="1"/>
        </p:nvSpPr>
        <p:spPr bwMode="auto">
          <a:xfrm>
            <a:off x="1" y="0"/>
            <a:ext cx="5647787" cy="6858000"/>
          </a:xfrm>
          <a:prstGeom prst="rect">
            <a:avLst/>
          </a:prstGeom>
          <a:solidFill>
            <a:srgbClr val="0078D7"/>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2742811" rIns="0" bIns="46630" numCol="1" rtlCol="0" anchor="t" anchorCtr="0" compatLnSpc="1">
            <a:prstTxWarp prst="textNoShape">
              <a:avLst/>
            </a:prstTxWarp>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2" name="Title 1"/>
          <p:cNvSpPr>
            <a:spLocks noGrp="1"/>
          </p:cNvSpPr>
          <p:nvPr>
            <p:ph type="title"/>
          </p:nvPr>
        </p:nvSpPr>
        <p:spPr>
          <a:xfrm>
            <a:off x="325130" y="310848"/>
            <a:ext cx="5173253" cy="1644227"/>
          </a:xfrm>
        </p:spPr>
        <p:txBody>
          <a:bodyPr anchor="t"/>
          <a:lstStyle>
            <a:lvl1pPr>
              <a:defRPr sz="4800">
                <a:solidFill>
                  <a:schemeClr val="bg1"/>
                </a:solidFill>
              </a:defRPr>
            </a:lvl1pPr>
          </a:lstStyle>
          <a:p>
            <a:r>
              <a:rPr lang="en-US" dirty="0"/>
              <a:t>Click to edit Master title style</a:t>
            </a:r>
          </a:p>
        </p:txBody>
      </p:sp>
      <p:sp>
        <p:nvSpPr>
          <p:cNvPr id="7" name="Text Placeholder 6"/>
          <p:cNvSpPr>
            <a:spLocks noGrp="1"/>
          </p:cNvSpPr>
          <p:nvPr>
            <p:ph type="body" sz="quarter" idx="10"/>
          </p:nvPr>
        </p:nvSpPr>
        <p:spPr>
          <a:xfrm>
            <a:off x="7180973" y="901129"/>
            <a:ext cx="4272176" cy="1813189"/>
          </a:xfrm>
        </p:spPr>
        <p:txBody>
          <a:bodyPr/>
          <a:lstStyle>
            <a:lvl1pPr>
              <a:buClr>
                <a:srgbClr val="0078D7"/>
              </a:buClr>
              <a:defRPr sz="2800"/>
            </a:lvl1pPr>
            <a:lvl2pPr>
              <a:buClr>
                <a:srgbClr val="0078D7"/>
              </a:buClr>
              <a:defRPr sz="2000"/>
            </a:lvl2pPr>
            <a:lvl3pPr>
              <a:buClr>
                <a:srgbClr val="0078D7"/>
              </a:buClr>
              <a:defRPr sz="1800"/>
            </a:lvl3pPr>
            <a:lvl4pPr>
              <a:buClr>
                <a:srgbClr val="0078D7"/>
              </a:buClr>
              <a:defRPr sz="1600"/>
            </a:lvl4pPr>
            <a:lvl5pPr>
              <a:buClr>
                <a:srgbClr val="0078D7"/>
              </a:buClr>
              <a:defRPr sz="16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359368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50" y="228605"/>
            <a:ext cx="11151917" cy="747897"/>
          </a:xfrm>
        </p:spPr>
        <p:txBody>
          <a:bodyPr/>
          <a:lstStyle>
            <a:lvl1pPr algn="l" defTabSz="914066" rtl="0" eaLnBrk="1" latinLnBrk="0" hangingPunct="1">
              <a:lnSpc>
                <a:spcPct val="90000"/>
              </a:lnSpc>
              <a:spcBef>
                <a:spcPct val="0"/>
              </a:spcBef>
              <a:buNone/>
              <a:defRPr lang="en-US" sz="5399"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4" name="Content Placeholder 3"/>
          <p:cNvSpPr>
            <a:spLocks noGrp="1"/>
          </p:cNvSpPr>
          <p:nvPr>
            <p:ph sz="quarter" idx="10"/>
          </p:nvPr>
        </p:nvSpPr>
        <p:spPr>
          <a:xfrm>
            <a:off x="519248" y="1463676"/>
            <a:ext cx="11158587" cy="2055306"/>
          </a:xfrm>
        </p:spPr>
        <p:txBody>
          <a:bodyPr>
            <a:spAutoFit/>
          </a:bodyPr>
          <a:lstStyle>
            <a:lvl1pPr marL="0" indent="0">
              <a:buFontTx/>
              <a:buNone/>
              <a:defRPr/>
            </a:lvl1pPr>
            <a:lvl2pPr marL="460226" indent="0">
              <a:buFontTx/>
              <a:buNone/>
              <a:defRPr/>
            </a:lvl2pPr>
            <a:lvl3pPr marL="914104" indent="0">
              <a:buFontTx/>
              <a:buNone/>
              <a:defRPr/>
            </a:lvl3pPr>
            <a:lvl4pPr marL="1369568" indent="0">
              <a:buFontTx/>
              <a:buNone/>
              <a:defRPr/>
            </a:lvl4pPr>
            <a:lvl5pPr marL="1836141"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16567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extLst>
                <a:ext uri="{28A0092B-C50C-407E-A947-70E740481C1C}">
                  <a14:useLocalDpi xmlns:a14="http://schemas.microsoft.com/office/drawing/2010/main" val="0"/>
                </a:ext>
              </a:extLst>
            </a:blip>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17429582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6"/>
            </a:lvl1pPr>
          </a:lstStyle>
          <a:p>
            <a:r>
              <a:rPr lang="en-US" dirty="0"/>
              <a:t>Video</a:t>
            </a:r>
          </a:p>
        </p:txBody>
      </p:sp>
    </p:spTree>
    <p:extLst>
      <p:ext uri="{BB962C8B-B14F-4D97-AF65-F5344CB8AC3E}">
        <p14:creationId xmlns:p14="http://schemas.microsoft.com/office/powerpoint/2010/main" val="49482391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5_Title Slide">
    <p:spTree>
      <p:nvGrpSpPr>
        <p:cNvPr id="1" name=""/>
        <p:cNvGrpSpPr/>
        <p:nvPr/>
      </p:nvGrpSpPr>
      <p:grpSpPr>
        <a:xfrm>
          <a:off x="0" y="0"/>
          <a:ext cx="0" cy="0"/>
          <a:chOff x="0" y="0"/>
          <a:chExt cx="0" cy="0"/>
        </a:xfrm>
      </p:grpSpPr>
      <p:sp>
        <p:nvSpPr>
          <p:cNvPr id="4" name="Rectangle 3"/>
          <p:cNvSpPr/>
          <p:nvPr userDrawn="1"/>
        </p:nvSpPr>
        <p:spPr>
          <a:xfrm>
            <a:off x="1" y="0"/>
            <a:ext cx="121920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srgbClr val="FFFFFF"/>
              </a:solidFill>
            </a:endParaRPr>
          </a:p>
        </p:txBody>
      </p:sp>
      <p:sp>
        <p:nvSpPr>
          <p:cNvPr id="2" name="Title 1"/>
          <p:cNvSpPr>
            <a:spLocks noGrp="1"/>
          </p:cNvSpPr>
          <p:nvPr>
            <p:ph type="ctrTitle" hasCustomPrompt="1"/>
          </p:nvPr>
        </p:nvSpPr>
        <p:spPr>
          <a:xfrm>
            <a:off x="606176" y="2235200"/>
            <a:ext cx="11034445" cy="2387600"/>
          </a:xfrm>
        </p:spPr>
        <p:txBody>
          <a:bodyPr anchor="b">
            <a:normAutofit/>
          </a:bodyPr>
          <a:lstStyle>
            <a:lvl1pPr algn="l">
              <a:defRPr sz="13796"/>
            </a:lvl1pPr>
          </a:lstStyle>
          <a:p>
            <a:r>
              <a:rPr lang="en-US" dirty="0"/>
              <a:t>Demo</a:t>
            </a:r>
          </a:p>
        </p:txBody>
      </p:sp>
    </p:spTree>
    <p:extLst>
      <p:ext uri="{BB962C8B-B14F-4D97-AF65-F5344CB8AC3E}">
        <p14:creationId xmlns:p14="http://schemas.microsoft.com/office/powerpoint/2010/main" val="163713724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4585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39"/>
            <a:ext cx="11034445" cy="2387600"/>
          </a:xfrm>
        </p:spPr>
        <p:txBody>
          <a:bodyPr anchor="b">
            <a:noAutofit/>
          </a:bodyPr>
          <a:lstStyle>
            <a:lvl1pPr algn="l">
              <a:defRPr sz="23893">
                <a:solidFill>
                  <a:schemeClr val="bg1"/>
                </a:solidFill>
              </a:defRPr>
            </a:lvl1pPr>
          </a:lstStyle>
          <a:p>
            <a:r>
              <a:rPr lang="en-US" dirty="0"/>
              <a:t>web</a:t>
            </a:r>
          </a:p>
        </p:txBody>
      </p:sp>
    </p:spTree>
    <p:extLst>
      <p:ext uri="{BB962C8B-B14F-4D97-AF65-F5344CB8AC3E}">
        <p14:creationId xmlns:p14="http://schemas.microsoft.com/office/powerpoint/2010/main" val="141267437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560799" y="2111604"/>
            <a:ext cx="11079822" cy="39809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3" hasCustomPrompt="1"/>
          </p:nvPr>
        </p:nvSpPr>
        <p:spPr>
          <a:xfrm>
            <a:off x="560388" y="1534096"/>
            <a:ext cx="11080750" cy="437594"/>
          </a:xfrm>
        </p:spPr>
        <p:txBody>
          <a:bodyPr>
            <a:normAutofit/>
          </a:bodyPr>
          <a:lstStyle>
            <a:lvl1pPr marL="0" indent="0">
              <a:buFontTx/>
              <a:buNone/>
              <a:defRPr sz="1999" cap="all" baseline="0"/>
            </a:lvl1pPr>
            <a:lvl5pPr>
              <a:defRPr/>
            </a:lvl5pPr>
          </a:lstStyle>
          <a:p>
            <a:pPr lvl="0"/>
            <a:r>
              <a:rPr lang="en-US" dirty="0"/>
              <a:t>Secondary refining headline</a:t>
            </a:r>
          </a:p>
        </p:txBody>
      </p:sp>
    </p:spTree>
    <p:extLst>
      <p:ext uri="{BB962C8B-B14F-4D97-AF65-F5344CB8AC3E}">
        <p14:creationId xmlns:p14="http://schemas.microsoft.com/office/powerpoint/2010/main" val="135831737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0799" y="416497"/>
            <a:ext cx="11079822" cy="922110"/>
          </a:xfrm>
        </p:spPr>
        <p:txBody>
          <a:bodyPr>
            <a:normAutofit/>
          </a:bodyPr>
          <a:lstStyle>
            <a:lvl1pPr>
              <a:defRPr sz="4399"/>
            </a:lvl1pPr>
          </a:lstStyle>
          <a:p>
            <a:r>
              <a:rPr lang="en-US"/>
              <a:t>Click to edit Master title style</a:t>
            </a:r>
          </a:p>
        </p:txBody>
      </p:sp>
    </p:spTree>
    <p:extLst>
      <p:ext uri="{BB962C8B-B14F-4D97-AF65-F5344CB8AC3E}">
        <p14:creationId xmlns:p14="http://schemas.microsoft.com/office/powerpoint/2010/main" val="179373167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1_Title Slide 3">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22602" y="193596"/>
            <a:ext cx="9860610" cy="720807"/>
          </a:xfrm>
          <a:noFill/>
        </p:spPr>
        <p:txBody>
          <a:bodyPr lIns="143407" tIns="89629" rIns="143407" bIns="89629" anchor="t" anchorCtr="0">
            <a:normAutofit/>
          </a:bodyPr>
          <a:lstStyle>
            <a:lvl1pPr>
              <a:defRPr sz="3999" spc="-98" baseline="0">
                <a:solidFill>
                  <a:srgbClr val="00B0F0"/>
                </a:solidFill>
              </a:defRPr>
            </a:lvl1pPr>
          </a:lstStyle>
          <a:p>
            <a:r>
              <a:rPr lang="en-US" dirty="0"/>
              <a:t>Presentation title</a:t>
            </a:r>
          </a:p>
        </p:txBody>
      </p:sp>
      <p:grpSp>
        <p:nvGrpSpPr>
          <p:cNvPr id="28" name="Group 27"/>
          <p:cNvGrpSpPr/>
          <p:nvPr userDrawn="1"/>
        </p:nvGrpSpPr>
        <p:grpSpPr>
          <a:xfrm>
            <a:off x="278570" y="1101812"/>
            <a:ext cx="11619406" cy="5375191"/>
            <a:chOff x="269233" y="1101809"/>
            <a:chExt cx="11616380" cy="5375191"/>
          </a:xfrm>
        </p:grpSpPr>
        <p:sp>
          <p:nvSpPr>
            <p:cNvPr id="3" name="Rectangle 2"/>
            <p:cNvSpPr/>
            <p:nvPr userDrawn="1"/>
          </p:nvSpPr>
          <p:spPr>
            <a:xfrm>
              <a:off x="269233" y="1101809"/>
              <a:ext cx="11616379" cy="5375189"/>
            </a:xfrm>
            <a:prstGeom prst="rect">
              <a:avLst/>
            </a:prstGeom>
            <a:noFill/>
            <a:ln w="12700">
              <a:solidFill>
                <a:srgbClr val="0069B8">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defTabSz="914126"/>
              <a:endParaRPr lang="en-US" sz="1200" dirty="0" err="1">
                <a:solidFill>
                  <a:srgbClr val="FFFFFF"/>
                </a:solidFill>
              </a:endParaRPr>
            </a:p>
          </p:txBody>
        </p:sp>
        <p:grpSp>
          <p:nvGrpSpPr>
            <p:cNvPr id="27" name="Group 26"/>
            <p:cNvGrpSpPr/>
            <p:nvPr userDrawn="1"/>
          </p:nvGrpSpPr>
          <p:grpSpPr>
            <a:xfrm>
              <a:off x="276440" y="1101810"/>
              <a:ext cx="11609172" cy="5375190"/>
              <a:chOff x="276440" y="1101810"/>
              <a:chExt cx="11609172" cy="4572000"/>
            </a:xfrm>
          </p:grpSpPr>
          <p:cxnSp>
            <p:nvCxnSpPr>
              <p:cNvPr id="6" name="Straight Connector 5"/>
              <p:cNvCxnSpPr/>
              <p:nvPr userDrawn="1"/>
            </p:nvCxnSpPr>
            <p:spPr>
              <a:xfrm>
                <a:off x="1437357"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2598274"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759191"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4920108"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6081025"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724194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8402859"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9563776"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10724693"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11885612"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276440" y="1101810"/>
                <a:ext cx="0" cy="457200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cxnSp>
          <p:nvCxnSpPr>
            <p:cNvPr id="20" name="Straight Connector 19"/>
            <p:cNvCxnSpPr/>
            <p:nvPr userDrawn="1"/>
          </p:nvCxnSpPr>
          <p:spPr>
            <a:xfrm flipH="1">
              <a:off x="269233" y="1101810"/>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flipH="1">
              <a:off x="269233" y="2176848"/>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flipH="1">
              <a:off x="269233" y="3251886"/>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userDrawn="1"/>
          </p:nvCxnSpPr>
          <p:spPr>
            <a:xfrm flipH="1">
              <a:off x="269233" y="4326924"/>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flipH="1">
              <a:off x="269233" y="5401962"/>
              <a:ext cx="11616380" cy="0"/>
            </a:xfrm>
            <a:prstGeom prst="line">
              <a:avLst/>
            </a:prstGeom>
            <a:ln>
              <a:solidFill>
                <a:srgbClr val="0069B8">
                  <a:alpha val="25000"/>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flipH="1">
              <a:off x="269233" y="6477000"/>
              <a:ext cx="11616380" cy="0"/>
            </a:xfrm>
            <a:prstGeom prst="line">
              <a:avLst/>
            </a:prstGeom>
            <a:ln w="38100">
              <a:solidFill>
                <a:srgbClr val="0069B8">
                  <a:alpha val="25000"/>
                </a:srgb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2957995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userDrawn="1">
  <p:cSld name="Title Slide_Color  2">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269239" y="5670380"/>
            <a:ext cx="11653523" cy="896552"/>
          </a:xfrm>
        </p:spPr>
        <p:txBody>
          <a:bodyPr lIns="182880" tIns="146304" rIns="182880" bIns="146304" anchor="b">
            <a:noAutofit/>
          </a:bodyPr>
          <a:lstStyle>
            <a:lvl1pPr>
              <a:defRPr sz="1960" baseline="0">
                <a:latin typeface="+mn-lt"/>
              </a:defRPr>
            </a:lvl1pPr>
          </a:lstStyle>
          <a:p>
            <a:pPr lvl="0"/>
            <a:r>
              <a:rPr lang="en-US" dirty="0"/>
              <a:t>Click to edit Master text styles</a:t>
            </a:r>
          </a:p>
        </p:txBody>
      </p:sp>
      <p:sp>
        <p:nvSpPr>
          <p:cNvPr id="2" name="Title 1"/>
          <p:cNvSpPr>
            <a:spLocks noGrp="1"/>
          </p:cNvSpPr>
          <p:nvPr>
            <p:ph type="title"/>
          </p:nvPr>
        </p:nvSpPr>
        <p:spPr>
          <a:xfrm>
            <a:off x="269240" y="2084173"/>
            <a:ext cx="11653522" cy="894996"/>
          </a:xfrm>
        </p:spPr>
        <p:txBody>
          <a:bodyPr/>
          <a:lstStyle>
            <a:lvl1pPr>
              <a:defRPr sz="5292"/>
            </a:lvl1pPr>
          </a:lstStyle>
          <a:p>
            <a:r>
              <a:rPr lang="en-US" dirty="0"/>
              <a:t>Click to edit Master title style</a:t>
            </a:r>
          </a:p>
        </p:txBody>
      </p:sp>
    </p:spTree>
    <p:extLst>
      <p:ext uri="{BB962C8B-B14F-4D97-AF65-F5344CB8AC3E}">
        <p14:creationId xmlns:p14="http://schemas.microsoft.com/office/powerpoint/2010/main" val="252380926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_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4" name="Content Placeholder 3"/>
          <p:cNvSpPr>
            <a:spLocks noGrp="1"/>
          </p:cNvSpPr>
          <p:nvPr>
            <p:ph sz="quarter" idx="10"/>
          </p:nvPr>
        </p:nvSpPr>
        <p:spPr>
          <a:xfrm>
            <a:off x="519248" y="1463676"/>
            <a:ext cx="11158586" cy="2343206"/>
          </a:xfrm>
        </p:spPr>
        <p:txBody>
          <a:bodyPr>
            <a:spAutoFit/>
          </a:bodyPr>
          <a:lstStyle>
            <a:lvl1pPr marL="0" indent="0">
              <a:buFontTx/>
              <a:buNone/>
              <a:defRPr/>
            </a:lvl1pPr>
            <a:lvl2pPr marL="460237" indent="0">
              <a:buFontTx/>
              <a:buNone/>
              <a:defRPr/>
            </a:lvl2pPr>
            <a:lvl3pPr marL="914126" indent="0">
              <a:buFontTx/>
              <a:buNone/>
              <a:defRPr/>
            </a:lvl3pPr>
            <a:lvl4pPr marL="1369602" indent="0">
              <a:buFontTx/>
              <a:buNone/>
              <a:defRPr/>
            </a:lvl4pPr>
            <a:lvl5pPr marL="1836187" indent="0">
              <a:buFontTx/>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4192480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3251633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186356"/>
            <a:ext cx="9859116" cy="2697988"/>
          </a:xfrm>
          <a:noFill/>
        </p:spPr>
        <p:txBody>
          <a:bodyPr tIns="89629" bIns="89629" anchor="t" anchorCtr="0"/>
          <a:lstStyle>
            <a:lvl1pPr>
              <a:defRPr sz="7100" spc="-98"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39863214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40" y="1663940"/>
            <a:ext cx="10757098" cy="4902995"/>
          </a:xfrm>
        </p:spPr>
        <p:txBody>
          <a:bodyPr/>
          <a:lstStyle>
            <a:lvl1pPr>
              <a:defRPr sz="2548">
                <a:gradFill>
                  <a:gsLst>
                    <a:gs pos="1250">
                      <a:schemeClr val="tx1"/>
                    </a:gs>
                    <a:gs pos="100000">
                      <a:schemeClr val="tx1"/>
                    </a:gs>
                  </a:gsLst>
                  <a:lin ang="5400000" scaled="0"/>
                </a:gradFill>
                <a:latin typeface="+mn-lt"/>
              </a:defRPr>
            </a:lvl1pPr>
            <a:lvl2pPr>
              <a:defRPr sz="2352"/>
            </a:lvl2pPr>
            <a:lvl3pPr>
              <a:defRPr sz="1960"/>
            </a:lvl3pPr>
            <a:lvl4pPr>
              <a:defRPr sz="1764"/>
            </a:lvl4pPr>
            <a:lvl5pPr>
              <a:defRPr sz="176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22683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3_Section Header">
    <p:bg>
      <p:bgPr>
        <a:solidFill>
          <a:srgbClr val="68217A"/>
        </a:solidFill>
        <a:effectLst/>
      </p:bgPr>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09600" y="3188923"/>
            <a:ext cx="11334751" cy="1756057"/>
          </a:xfrm>
          <a:prstGeom prst="rect">
            <a:avLst/>
          </a:prstGeom>
        </p:spPr>
        <p:txBody>
          <a:bodyPr/>
          <a:lstStyle>
            <a:lvl1pPr>
              <a:defRPr sz="9997">
                <a:solidFill>
                  <a:schemeClr val="bg1"/>
                </a:solidFill>
                <a:latin typeface="Segoe UI Light" panose="020B0502040204020203" pitchFamily="34" charset="0"/>
                <a:cs typeface="Segoe UI Light" panose="020B0502040204020203" pitchFamily="34" charset="0"/>
              </a:defRPr>
            </a:lvl1pPr>
          </a:lstStyle>
          <a:p>
            <a:r>
              <a:rPr lang="en-US" dirty="0"/>
              <a:t>Click to edit title</a:t>
            </a:r>
          </a:p>
        </p:txBody>
      </p:sp>
      <p:sp>
        <p:nvSpPr>
          <p:cNvPr id="11" name="Rectangle 10"/>
          <p:cNvSpPr/>
          <p:nvPr userDrawn="1"/>
        </p:nvSpPr>
        <p:spPr>
          <a:xfrm>
            <a:off x="6281804" y="835656"/>
            <a:ext cx="1409621" cy="1314375"/>
          </a:xfrm>
          <a:prstGeom prst="rect">
            <a:avLst/>
          </a:prstGeom>
          <a:solidFill>
            <a:srgbClr val="6821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74"/>
            <a:endParaRPr lang="en-US" sz="1799">
              <a:solidFill>
                <a:srgbClr val="FFFFFF"/>
              </a:solidFill>
            </a:endParaRPr>
          </a:p>
        </p:txBody>
      </p:sp>
    </p:spTree>
    <p:extLst>
      <p:ext uri="{BB962C8B-B14F-4D97-AF65-F5344CB8AC3E}">
        <p14:creationId xmlns:p14="http://schemas.microsoft.com/office/powerpoint/2010/main" val="107267593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theme" Target="../theme/theme2.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9" Type="http://schemas.openxmlformats.org/officeDocument/2006/relationships/slideLayout" Target="../slideLayouts/slideLayout101.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34" Type="http://schemas.openxmlformats.org/officeDocument/2006/relationships/slideLayout" Target="../slideLayouts/slideLayout96.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33" Type="http://schemas.openxmlformats.org/officeDocument/2006/relationships/slideLayout" Target="../slideLayouts/slideLayout95.xml"/><Relationship Id="rId38" Type="http://schemas.openxmlformats.org/officeDocument/2006/relationships/slideLayout" Target="../slideLayouts/slideLayout100.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29" Type="http://schemas.openxmlformats.org/officeDocument/2006/relationships/slideLayout" Target="../slideLayouts/slideLayout91.xml"/><Relationship Id="rId41" Type="http://schemas.openxmlformats.org/officeDocument/2006/relationships/theme" Target="../theme/theme3.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32" Type="http://schemas.openxmlformats.org/officeDocument/2006/relationships/slideLayout" Target="../slideLayouts/slideLayout94.xml"/><Relationship Id="rId37" Type="http://schemas.openxmlformats.org/officeDocument/2006/relationships/slideLayout" Target="../slideLayouts/slideLayout99.xml"/><Relationship Id="rId40" Type="http://schemas.openxmlformats.org/officeDocument/2006/relationships/slideLayout" Target="../slideLayouts/slideLayout102.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slideLayout" Target="../slideLayouts/slideLayout90.xml"/><Relationship Id="rId36" Type="http://schemas.openxmlformats.org/officeDocument/2006/relationships/slideLayout" Target="../slideLayouts/slideLayout98.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31" Type="http://schemas.openxmlformats.org/officeDocument/2006/relationships/slideLayout" Target="../slideLayouts/slideLayout9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 Id="rId30" Type="http://schemas.openxmlformats.org/officeDocument/2006/relationships/slideLayout" Target="../slideLayouts/slideLayout92.xml"/><Relationship Id="rId35" Type="http://schemas.openxmlformats.org/officeDocument/2006/relationships/slideLayout" Target="../slideLayouts/slideLayout9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image" Target="../media/image11.png"/><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theme" Target="../theme/theme4.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image" Target="../media/image1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14126617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6" r:id="rId24"/>
    <p:sldLayoutId id="2147483963" r:id="rId25"/>
    <p:sldLayoutId id="2147483719" r:id="rId26"/>
    <p:sldLayoutId id="2147483720" r:id="rId27"/>
    <p:sldLayoutId id="2147483722" r:id="rId28"/>
    <p:sldLayoutId id="2147483724" r:id="rId29"/>
    <p:sldLayoutId id="2147483726" r:id="rId30"/>
    <p:sldLayoutId id="2147483731" r:id="rId31"/>
    <p:sldLayoutId id="2147483732" r:id="rId32"/>
    <p:sldLayoutId id="2147483733" r:id="rId33"/>
    <p:sldLayoutId id="2147483734" r:id="rId34"/>
    <p:sldLayoutId id="2147483735" r:id="rId35"/>
    <p:sldLayoutId id="2147483736" r:id="rId36"/>
    <p:sldLayoutId id="2147483738" r:id="rId3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07861961"/>
      </p:ext>
    </p:extLst>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 id="2147484001" r:id="rId12"/>
    <p:sldLayoutId id="2147484002" r:id="rId13"/>
    <p:sldLayoutId id="2147484003" r:id="rId14"/>
    <p:sldLayoutId id="2147484004" r:id="rId15"/>
    <p:sldLayoutId id="2147484005" r:id="rId16"/>
    <p:sldLayoutId id="2147484006" r:id="rId17"/>
    <p:sldLayoutId id="2147484007" r:id="rId18"/>
    <p:sldLayoutId id="2147484008" r:id="rId19"/>
    <p:sldLayoutId id="2147484009" r:id="rId20"/>
    <p:sldLayoutId id="2147484010" r:id="rId21"/>
    <p:sldLayoutId id="2147484011" r:id="rId22"/>
    <p:sldLayoutId id="2147484012" r:id="rId23"/>
    <p:sldLayoutId id="2147484013" r:id="rId24"/>
    <p:sldLayoutId id="2147484014"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370906" y="-217"/>
            <a:ext cx="935477" cy="5654618"/>
            <a:chOff x="12618967" y="-221"/>
            <a:chExt cx="954235" cy="5767186"/>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dirty="0">
                    <a:gradFill>
                      <a:gsLst>
                        <a:gs pos="7965">
                          <a:srgbClr val="000000"/>
                        </a:gs>
                        <a:gs pos="28319">
                          <a:srgbClr val="000000"/>
                        </a:gs>
                      </a:gsLst>
                      <a:lin ang="5400000" scaled="0"/>
                    </a:gradFill>
                    <a:ea typeface="Segoe UI" pitchFamily="34" charset="0"/>
                    <a:cs typeface="Segoe UI" pitchFamily="34" charset="0"/>
                  </a:rPr>
                  <a:t>R:</a:t>
                </a:r>
                <a:r>
                  <a:rPr lang="en-US" sz="49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49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dirty="0">
                    <a:gradFill>
                      <a:gsLst>
                        <a:gs pos="92035">
                          <a:srgbClr val="505050"/>
                        </a:gs>
                        <a:gs pos="27000">
                          <a:srgbClr val="505050"/>
                        </a:gs>
                      </a:gsLst>
                      <a:lin ang="5400000" scaled="0"/>
                    </a:gradFill>
                    <a:ea typeface="Segoe UI" pitchFamily="34" charset="0"/>
                    <a:cs typeface="Segoe UI" pitchFamily="34" charset="0"/>
                  </a:rPr>
                  <a:t>R:</a:t>
                </a:r>
                <a:r>
                  <a:rPr lang="en-US" sz="49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49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G:32 B:80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14102" rtl="0" eaLnBrk="1" fontAlgn="base" latinLnBrk="0" hangingPunct="1">
                  <a:lnSpc>
                    <a:spcPct val="100000"/>
                  </a:lnSpc>
                  <a:spcBef>
                    <a:spcPct val="0"/>
                  </a:spcBef>
                  <a:spcAft>
                    <a:spcPct val="0"/>
                  </a:spcAft>
                </a:pPr>
                <a:r>
                  <a:rPr lang="en-US" sz="49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203401775"/>
      </p:ext>
    </p:extLst>
  </p:cSld>
  <p:clrMap bg1="lt1" tx1="dk1" bg2="lt2" tx2="dk2" accent1="accent1" accent2="accent2" accent3="accent3" accent4="accent4" accent5="accent5" accent6="accent6" hlink="hlink" folHlink="folHlink"/>
  <p:sldLayoutIdLst>
    <p:sldLayoutId id="2147484029" r:id="rId1"/>
    <p:sldLayoutId id="2147484030" r:id="rId2"/>
    <p:sldLayoutId id="2147484031" r:id="rId3"/>
    <p:sldLayoutId id="2147484032" r:id="rId4"/>
    <p:sldLayoutId id="2147484033" r:id="rId5"/>
    <p:sldLayoutId id="2147484034" r:id="rId6"/>
    <p:sldLayoutId id="2147484035" r:id="rId7"/>
    <p:sldLayoutId id="2147484036" r:id="rId8"/>
    <p:sldLayoutId id="2147484037" r:id="rId9"/>
    <p:sldLayoutId id="2147484038" r:id="rId10"/>
    <p:sldLayoutId id="2147484039" r:id="rId11"/>
    <p:sldLayoutId id="2147484040" r:id="rId12"/>
    <p:sldLayoutId id="2147484041" r:id="rId13"/>
    <p:sldLayoutId id="2147484042" r:id="rId14"/>
    <p:sldLayoutId id="2147484043" r:id="rId15"/>
    <p:sldLayoutId id="2147484044" r:id="rId16"/>
    <p:sldLayoutId id="2147484045" r:id="rId17"/>
    <p:sldLayoutId id="2147484046" r:id="rId18"/>
    <p:sldLayoutId id="2147484047" r:id="rId19"/>
    <p:sldLayoutId id="2147484048" r:id="rId20"/>
    <p:sldLayoutId id="2147484049" r:id="rId21"/>
    <p:sldLayoutId id="2147484050" r:id="rId22"/>
    <p:sldLayoutId id="2147484051" r:id="rId23"/>
    <p:sldLayoutId id="2147484052" r:id="rId24"/>
    <p:sldLayoutId id="2147484053" r:id="rId25"/>
    <p:sldLayoutId id="2147484054" r:id="rId26"/>
    <p:sldLayoutId id="2147484055" r:id="rId27"/>
    <p:sldLayoutId id="2147484056" r:id="rId28"/>
    <p:sldLayoutId id="2147484057" r:id="rId29"/>
    <p:sldLayoutId id="2147484058" r:id="rId30"/>
    <p:sldLayoutId id="2147484059" r:id="rId31"/>
    <p:sldLayoutId id="2147484060" r:id="rId32"/>
    <p:sldLayoutId id="2147484061" r:id="rId33"/>
    <p:sldLayoutId id="2147484062" r:id="rId34"/>
    <p:sldLayoutId id="2147484063" r:id="rId35"/>
    <p:sldLayoutId id="2147484064" r:id="rId36"/>
    <p:sldLayoutId id="2147484065" r:id="rId37"/>
    <p:sldLayoutId id="2147484066" r:id="rId38"/>
    <p:sldLayoutId id="2147484067" r:id="rId39"/>
    <p:sldLayoutId id="2147484068" r:id="rId4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C830A096-8361-4328-B6EF-44BE22DABC17}" type="datetimeFigureOut">
              <a:rPr lang="en-US" smtClean="0"/>
              <a:t>5/3/2017</a:t>
            </a:fld>
            <a:endParaRPr 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a:p>
        </p:txBody>
      </p:sp>
      <p:pic>
        <p:nvPicPr>
          <p:cNvPr id="10" name="Picture 9"/>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883348" y="5632998"/>
            <a:ext cx="1200956" cy="1133864"/>
          </a:xfrm>
          <a:prstGeom prst="rect">
            <a:avLst/>
          </a:prstGeom>
        </p:spPr>
      </p:pic>
    </p:spTree>
    <p:extLst>
      <p:ext uri="{BB962C8B-B14F-4D97-AF65-F5344CB8AC3E}">
        <p14:creationId xmlns:p14="http://schemas.microsoft.com/office/powerpoint/2010/main" val="1923315505"/>
      </p:ext>
    </p:extLst>
  </p:cSld>
  <p:clrMap bg1="lt1" tx1="dk1" bg2="lt2" tx2="dk2" accent1="accent1" accent2="accent2" accent3="accent3" accent4="accent4" accent5="accent5" accent6="accent6" hlink="hlink" folHlink="folHlink"/>
  <p:sldLayoutIdLst>
    <p:sldLayoutId id="2147484070" r:id="rId1"/>
    <p:sldLayoutId id="2147484071" r:id="rId2"/>
    <p:sldLayoutId id="2147484072" r:id="rId3"/>
    <p:sldLayoutId id="2147484073" r:id="rId4"/>
    <p:sldLayoutId id="2147484074" r:id="rId5"/>
    <p:sldLayoutId id="2147484075" r:id="rId6"/>
    <p:sldLayoutId id="2147484076" r:id="rId7"/>
    <p:sldLayoutId id="2147484077" r:id="rId8"/>
    <p:sldLayoutId id="2147484078" r:id="rId9"/>
    <p:sldLayoutId id="2147484079" r:id="rId10"/>
    <p:sldLayoutId id="2147484080" r:id="rId11"/>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l" defTabSz="914400" rtl="0" eaLnBrk="1" latinLnBrk="0" hangingPunct="1">
        <a:lnSpc>
          <a:spcPct val="90000"/>
        </a:lnSpc>
        <a:spcBef>
          <a:spcPct val="0"/>
        </a:spcBef>
        <a:buNone/>
        <a:defRPr sz="5400" kern="1200" cap="all" baseline="0">
          <a:blipFill>
            <a:blip r:embed="rId14">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1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8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hyperlink" Target="http://aka.ms/containers"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Microsoft/Virtualization-Documentation/tree/master/windows-server-container-tools/containers-azure-template"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48.xml"/><Relationship Id="rId6" Type="http://schemas.openxmlformats.org/officeDocument/2006/relationships/image" Target="../media/image32.png"/><Relationship Id="rId5" Type="http://schemas.openxmlformats.org/officeDocument/2006/relationships/hyperlink" Target="http://aka.ms/DockerToolsForVS" TargetMode="External"/><Relationship Id="rId4" Type="http://schemas.openxmlformats.org/officeDocument/2006/relationships/image" Target="../media/image31.png"/><Relationship Id="rId9"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hyperlink" Target="https://docs.microsoft.com/en-us/azure/virtual-machines/virtual-machines-linux-docker-registry-in-blob-storage"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8" Type="http://schemas.openxmlformats.org/officeDocument/2006/relationships/hyperlink" Target="https://www.docker.com/products/docker-swarm" TargetMode="External"/><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10.xml"/><Relationship Id="rId6" Type="http://schemas.openxmlformats.org/officeDocument/2006/relationships/hyperlink" Target="https://mesosphere.com/" TargetMode="External"/><Relationship Id="rId5" Type="http://schemas.openxmlformats.org/officeDocument/2006/relationships/image" Target="../media/image39.png"/><Relationship Id="rId10" Type="http://schemas.openxmlformats.org/officeDocument/2006/relationships/hyperlink" Target="https://blogs.msdn.microsoft.com/azureservicefabric" TargetMode="External"/><Relationship Id="rId4" Type="http://schemas.openxmlformats.org/officeDocument/2006/relationships/hyperlink" Target="http://kubernetes.io/" TargetMode="External"/><Relationship Id="rId9" Type="http://schemas.openxmlformats.org/officeDocument/2006/relationships/image" Target="../media/image41.png"/></Relationships>
</file>

<file path=ppt/slides/_rels/slide47.xml.rels><?xml version="1.0" encoding="UTF-8" standalone="yes"?>
<Relationships xmlns="http://schemas.openxmlformats.org/package/2006/relationships"><Relationship Id="rId3" Type="http://schemas.openxmlformats.org/officeDocument/2006/relationships/hyperlink" Target="https://www.surveymonkey.com/r/acswinpub" TargetMode="External"/><Relationship Id="rId2" Type="http://schemas.openxmlformats.org/officeDocument/2006/relationships/notesSlide" Target="../notesSlides/notesSlide38.xml"/><Relationship Id="rId1" Type="http://schemas.openxmlformats.org/officeDocument/2006/relationships/slideLayout" Target="../slideLayouts/slideLayout10.xml"/><Relationship Id="rId4" Type="http://schemas.openxmlformats.org/officeDocument/2006/relationships/image" Target="../media/image42.jpg"/></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10.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docs.docker.com/docker-for-windows/"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24.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customXml" Target="../ink/ink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docs.docker.com/engine/understanding-docker/" TargetMode="Externa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69239" y="1189177"/>
            <a:ext cx="11653523" cy="2511457"/>
          </a:xfrm>
        </p:spPr>
        <p:txBody>
          <a:bodyPr/>
          <a:lstStyle/>
          <a:p>
            <a:pPr marL="0" indent="0">
              <a:buNone/>
            </a:pPr>
            <a:r>
              <a:rPr lang="en-US" sz="2800" dirty="0"/>
              <a:t>Over the last few years, Docker has popularized Linux containers, but Windows developers have been left out in the cold. This changes with Windows Server 2016. At this session we’ll cover the basics of the new Windows Server container model and how to develop applications/services that can take advantage of this exciting new advancement, for cloud, for on-</a:t>
            </a:r>
            <a:r>
              <a:rPr lang="en-US" sz="2800" dirty="0" err="1"/>
              <a:t>prem</a:t>
            </a:r>
            <a:r>
              <a:rPr lang="en-US" sz="2800" dirty="0"/>
              <a:t>, and for the future.</a:t>
            </a:r>
          </a:p>
        </p:txBody>
      </p:sp>
      <p:sp>
        <p:nvSpPr>
          <p:cNvPr id="6" name="Text Placeholder 5"/>
          <p:cNvSpPr>
            <a:spLocks noGrp="1"/>
          </p:cNvSpPr>
          <p:nvPr>
            <p:ph type="body" sz="quarter" idx="11"/>
          </p:nvPr>
        </p:nvSpPr>
        <p:spPr/>
        <p:txBody>
          <a:bodyPr/>
          <a:lstStyle/>
          <a:p>
            <a:endParaRPr lang="en-US"/>
          </a:p>
        </p:txBody>
      </p:sp>
      <p:sp>
        <p:nvSpPr>
          <p:cNvPr id="4" name="Title 3"/>
          <p:cNvSpPr>
            <a:spLocks noGrp="1"/>
          </p:cNvSpPr>
          <p:nvPr>
            <p:ph type="title"/>
          </p:nvPr>
        </p:nvSpPr>
        <p:spPr/>
        <p:txBody>
          <a:bodyPr/>
          <a:lstStyle/>
          <a:p>
            <a:r>
              <a:rPr lang="en-US" dirty="0"/>
              <a:t>Containers for Windows Developers</a:t>
            </a:r>
          </a:p>
        </p:txBody>
      </p:sp>
    </p:spTree>
    <p:extLst>
      <p:ext uri="{BB962C8B-B14F-4D97-AF65-F5344CB8AC3E}">
        <p14:creationId xmlns:p14="http://schemas.microsoft.com/office/powerpoint/2010/main" val="188787882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Architecture</a:t>
            </a:r>
          </a:p>
        </p:txBody>
      </p:sp>
      <p:sp>
        <p:nvSpPr>
          <p:cNvPr id="3" name="Text Placeholder 2"/>
          <p:cNvSpPr>
            <a:spLocks noGrp="1"/>
          </p:cNvSpPr>
          <p:nvPr>
            <p:ph type="body" sz="quarter" idx="10"/>
          </p:nvPr>
        </p:nvSpPr>
        <p:spPr>
          <a:xfrm>
            <a:off x="269240" y="1189177"/>
            <a:ext cx="6343718" cy="5584606"/>
          </a:xfrm>
        </p:spPr>
        <p:txBody>
          <a:bodyPr/>
          <a:lstStyle/>
          <a:p>
            <a:r>
              <a:rPr lang="en-US" sz="3200" dirty="0"/>
              <a:t>Docker Image</a:t>
            </a:r>
          </a:p>
          <a:p>
            <a:pPr lvl="1"/>
            <a:r>
              <a:rPr lang="en-US" sz="1600" dirty="0"/>
              <a:t>Template for creating Docker containers.</a:t>
            </a:r>
          </a:p>
          <a:p>
            <a:pPr lvl="1"/>
            <a:r>
              <a:rPr lang="en-US" sz="1600" dirty="0"/>
              <a:t>Tags for specific version, or “latest”.</a:t>
            </a:r>
          </a:p>
          <a:p>
            <a:pPr lvl="1"/>
            <a:endParaRPr lang="en-US" sz="800" dirty="0"/>
          </a:p>
          <a:p>
            <a:r>
              <a:rPr lang="en-US" sz="3200" dirty="0"/>
              <a:t>Docker Container</a:t>
            </a:r>
          </a:p>
          <a:p>
            <a:pPr lvl="1"/>
            <a:r>
              <a:rPr lang="en-US" sz="1600" dirty="0"/>
              <a:t>Like a tiny VM created from instructions within the image.</a:t>
            </a:r>
          </a:p>
          <a:p>
            <a:pPr lvl="1"/>
            <a:endParaRPr lang="en-US" sz="800" dirty="0"/>
          </a:p>
          <a:p>
            <a:r>
              <a:rPr lang="en-US" sz="3200" dirty="0"/>
              <a:t>Docker Client</a:t>
            </a:r>
          </a:p>
          <a:p>
            <a:pPr lvl="1"/>
            <a:r>
              <a:rPr lang="en-US" sz="1600" dirty="0"/>
              <a:t>Command-line utility using Docker API to communicate with Docker daemon.</a:t>
            </a:r>
          </a:p>
          <a:p>
            <a:pPr lvl="1"/>
            <a:endParaRPr lang="en-US" sz="800" dirty="0"/>
          </a:p>
          <a:p>
            <a:r>
              <a:rPr lang="en-US" sz="3200" dirty="0"/>
              <a:t>Docker Host</a:t>
            </a:r>
          </a:p>
          <a:p>
            <a:pPr lvl="1"/>
            <a:r>
              <a:rPr lang="en-US" sz="1600" dirty="0"/>
              <a:t>Physical or virtual machine running Docker daemon; contains </a:t>
            </a:r>
            <a:r>
              <a:rPr lang="en-US" sz="1600" i="1" dirty="0"/>
              <a:t>cached </a:t>
            </a:r>
            <a:r>
              <a:rPr lang="en-US" sz="1600" dirty="0"/>
              <a:t>images &amp; runnable containers.</a:t>
            </a:r>
          </a:p>
          <a:p>
            <a:pPr lvl="1"/>
            <a:endParaRPr lang="en-US" sz="800" dirty="0"/>
          </a:p>
          <a:p>
            <a:r>
              <a:rPr lang="en-US" sz="3200" dirty="0"/>
              <a:t>Docker Registry</a:t>
            </a:r>
          </a:p>
          <a:p>
            <a:pPr lvl="1"/>
            <a:r>
              <a:rPr lang="en-US" sz="1600" dirty="0"/>
              <a:t>Repository of Docker images to create containers.</a:t>
            </a:r>
          </a:p>
        </p:txBody>
      </p:sp>
      <p:sp>
        <p:nvSpPr>
          <p:cNvPr id="64" name="TextBox 63"/>
          <p:cNvSpPr txBox="1"/>
          <p:nvPr/>
        </p:nvSpPr>
        <p:spPr>
          <a:xfrm>
            <a:off x="8885960" y="6570650"/>
            <a:ext cx="3396894" cy="406265"/>
          </a:xfrm>
          <a:prstGeom prst="rect">
            <a:avLst/>
          </a:prstGeom>
          <a:noFill/>
        </p:spPr>
        <p:txBody>
          <a:bodyPr wrap="square" lIns="182880" tIns="146304" rIns="182880" bIns="146304" rtlCol="0">
            <a:spAutoFit/>
          </a:bodyPr>
          <a:lstStyle/>
          <a:p>
            <a:pPr>
              <a:lnSpc>
                <a:spcPct val="90000"/>
              </a:lnSpc>
              <a:spcAft>
                <a:spcPts val="600"/>
              </a:spcAft>
            </a:pPr>
            <a:r>
              <a:rPr lang="en-US" sz="800" dirty="0">
                <a:solidFill>
                  <a:schemeClr val="accent5"/>
                </a:solidFill>
              </a:rPr>
              <a:t>Source: https://dzone.com/refcardz/getting-started-with-docker-1</a:t>
            </a:r>
          </a:p>
        </p:txBody>
      </p:sp>
      <p:sp>
        <p:nvSpPr>
          <p:cNvPr id="18" name="Rectangle 17"/>
          <p:cNvSpPr/>
          <p:nvPr/>
        </p:nvSpPr>
        <p:spPr bwMode="auto">
          <a:xfrm>
            <a:off x="7283182" y="1260020"/>
            <a:ext cx="2782448" cy="1525339"/>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Rounded Corners 3"/>
          <p:cNvSpPr/>
          <p:nvPr/>
        </p:nvSpPr>
        <p:spPr bwMode="auto">
          <a:xfrm>
            <a:off x="5124893" y="1780612"/>
            <a:ext cx="1543267" cy="944160"/>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docker</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build</a:t>
            </a:r>
          </a:p>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algn="ctr" defTabSz="932472" fontAlgn="base">
              <a:lnSpc>
                <a:spcPct val="90000"/>
              </a:lnSpc>
              <a:spcBef>
                <a:spcPct val="0"/>
              </a:spcBef>
              <a:spcAft>
                <a:spcPct val="0"/>
              </a:spcAft>
            </a:pP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docker</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pull</a:t>
            </a:r>
          </a:p>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a:p>
            <a:pPr algn="ctr" defTabSz="932472" fontAlgn="base">
              <a:lnSpc>
                <a:spcPct val="90000"/>
              </a:lnSpc>
              <a:spcBef>
                <a:spcPct val="0"/>
              </a:spcBef>
              <a:spcAft>
                <a:spcPct val="0"/>
              </a:spcAft>
            </a:pPr>
            <a:r>
              <a:rPr lang="en-US" sz="12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docker</a:t>
            </a:r>
            <a:r>
              <a:rPr lang="en-US" sz="12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run</a:t>
            </a:r>
          </a:p>
        </p:txBody>
      </p:sp>
      <p:sp>
        <p:nvSpPr>
          <p:cNvPr id="8" name="Rectangle 7"/>
          <p:cNvSpPr/>
          <p:nvPr/>
        </p:nvSpPr>
        <p:spPr bwMode="auto">
          <a:xfrm>
            <a:off x="7188121" y="1144968"/>
            <a:ext cx="2782448" cy="1568954"/>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7188121" y="1144968"/>
            <a:ext cx="1307220" cy="2571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localhost</a:t>
            </a:r>
          </a:p>
        </p:txBody>
      </p:sp>
      <p:sp>
        <p:nvSpPr>
          <p:cNvPr id="14" name="Rectangle 13"/>
          <p:cNvSpPr/>
          <p:nvPr/>
        </p:nvSpPr>
        <p:spPr bwMode="auto">
          <a:xfrm>
            <a:off x="7277107" y="1533075"/>
            <a:ext cx="2576705" cy="213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daemon</a:t>
            </a:r>
          </a:p>
        </p:txBody>
      </p:sp>
      <p:sp>
        <p:nvSpPr>
          <p:cNvPr id="16" name="Rectangle: Rounded Corners 15"/>
          <p:cNvSpPr/>
          <p:nvPr/>
        </p:nvSpPr>
        <p:spPr bwMode="auto">
          <a:xfrm>
            <a:off x="7283181" y="1864734"/>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1</a:t>
            </a:r>
          </a:p>
        </p:txBody>
      </p:sp>
      <p:sp>
        <p:nvSpPr>
          <p:cNvPr id="17" name="Rectangle: Rounded Corners 16"/>
          <p:cNvSpPr/>
          <p:nvPr/>
        </p:nvSpPr>
        <p:spPr bwMode="auto">
          <a:xfrm>
            <a:off x="8616027" y="1864733"/>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1</a:t>
            </a:r>
          </a:p>
        </p:txBody>
      </p:sp>
      <p:sp>
        <p:nvSpPr>
          <p:cNvPr id="20" name="Rectangle: Rounded Corners 19"/>
          <p:cNvSpPr/>
          <p:nvPr/>
        </p:nvSpPr>
        <p:spPr bwMode="auto">
          <a:xfrm>
            <a:off x="7283180" y="2386238"/>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2a</a:t>
            </a:r>
          </a:p>
        </p:txBody>
      </p:sp>
      <p:sp>
        <p:nvSpPr>
          <p:cNvPr id="21" name="Rectangle: Rounded Corners 20"/>
          <p:cNvSpPr/>
          <p:nvPr/>
        </p:nvSpPr>
        <p:spPr bwMode="auto">
          <a:xfrm>
            <a:off x="7283180" y="2125486"/>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2</a:t>
            </a:r>
          </a:p>
        </p:txBody>
      </p:sp>
      <p:sp>
        <p:nvSpPr>
          <p:cNvPr id="22" name="Rectangle: Rounded Corners 21"/>
          <p:cNvSpPr/>
          <p:nvPr/>
        </p:nvSpPr>
        <p:spPr bwMode="auto">
          <a:xfrm>
            <a:off x="8616027" y="2139365"/>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2</a:t>
            </a:r>
          </a:p>
        </p:txBody>
      </p:sp>
      <p:grpSp>
        <p:nvGrpSpPr>
          <p:cNvPr id="11" name="Group 10"/>
          <p:cNvGrpSpPr/>
          <p:nvPr/>
        </p:nvGrpSpPr>
        <p:grpSpPr>
          <a:xfrm>
            <a:off x="10488369" y="1110811"/>
            <a:ext cx="1594664" cy="2377740"/>
            <a:chOff x="10416541" y="674742"/>
            <a:chExt cx="1594664" cy="2377740"/>
          </a:xfrm>
        </p:grpSpPr>
        <p:sp>
          <p:nvSpPr>
            <p:cNvPr id="19" name="Rectangle 18"/>
            <p:cNvSpPr/>
            <p:nvPr/>
          </p:nvSpPr>
          <p:spPr bwMode="auto">
            <a:xfrm>
              <a:off x="10416541" y="674742"/>
              <a:ext cx="1594664" cy="23777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10535371" y="985160"/>
              <a:ext cx="1348193" cy="934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repository 1</a:t>
              </a:r>
            </a:p>
          </p:txBody>
        </p:sp>
        <p:sp>
          <p:nvSpPr>
            <p:cNvPr id="24" name="Rectangle: Rounded Corners 23"/>
            <p:cNvSpPr/>
            <p:nvPr/>
          </p:nvSpPr>
          <p:spPr bwMode="auto">
            <a:xfrm>
              <a:off x="10470995" y="704214"/>
              <a:ext cx="1455266" cy="161117"/>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Docker Hub</a:t>
              </a:r>
            </a:p>
          </p:txBody>
        </p:sp>
        <p:sp>
          <p:nvSpPr>
            <p:cNvPr id="25" name="Rectangle: Rounded Corners 24"/>
            <p:cNvSpPr/>
            <p:nvPr/>
          </p:nvSpPr>
          <p:spPr bwMode="auto">
            <a:xfrm>
              <a:off x="10590574" y="1330738"/>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1</a:t>
              </a:r>
            </a:p>
          </p:txBody>
        </p:sp>
        <p:sp>
          <p:nvSpPr>
            <p:cNvPr id="26" name="Rectangle: Rounded Corners 25"/>
            <p:cNvSpPr/>
            <p:nvPr/>
          </p:nvSpPr>
          <p:spPr bwMode="auto">
            <a:xfrm>
              <a:off x="10590573" y="1602641"/>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2</a:t>
              </a:r>
            </a:p>
          </p:txBody>
        </p:sp>
        <p:sp>
          <p:nvSpPr>
            <p:cNvPr id="28" name="Rectangle 27"/>
            <p:cNvSpPr/>
            <p:nvPr/>
          </p:nvSpPr>
          <p:spPr bwMode="auto">
            <a:xfrm>
              <a:off x="10535371" y="2039089"/>
              <a:ext cx="1348193" cy="934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repository 2</a:t>
              </a:r>
            </a:p>
          </p:txBody>
        </p:sp>
        <p:sp>
          <p:nvSpPr>
            <p:cNvPr id="29" name="Rectangle: Rounded Corners 28"/>
            <p:cNvSpPr/>
            <p:nvPr/>
          </p:nvSpPr>
          <p:spPr bwMode="auto">
            <a:xfrm>
              <a:off x="10590574" y="2384667"/>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3</a:t>
              </a:r>
            </a:p>
          </p:txBody>
        </p:sp>
        <p:sp>
          <p:nvSpPr>
            <p:cNvPr id="30" name="Rectangle: Rounded Corners 29"/>
            <p:cNvSpPr/>
            <p:nvPr/>
          </p:nvSpPr>
          <p:spPr bwMode="auto">
            <a:xfrm>
              <a:off x="10590573" y="2656570"/>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4</a:t>
              </a:r>
            </a:p>
          </p:txBody>
        </p:sp>
      </p:grpSp>
      <p:grpSp>
        <p:nvGrpSpPr>
          <p:cNvPr id="10" name="Group 9"/>
          <p:cNvGrpSpPr/>
          <p:nvPr/>
        </p:nvGrpSpPr>
        <p:grpSpPr>
          <a:xfrm>
            <a:off x="10478380" y="3840492"/>
            <a:ext cx="1594665" cy="1351385"/>
            <a:chOff x="10416540" y="3410185"/>
            <a:chExt cx="1594665" cy="1351385"/>
          </a:xfrm>
        </p:grpSpPr>
        <p:sp>
          <p:nvSpPr>
            <p:cNvPr id="31" name="Rectangle 30"/>
            <p:cNvSpPr/>
            <p:nvPr/>
          </p:nvSpPr>
          <p:spPr bwMode="auto">
            <a:xfrm>
              <a:off x="10416540" y="3410185"/>
              <a:ext cx="1594665" cy="13513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10539775" y="3717577"/>
              <a:ext cx="1348193" cy="9341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repository 1</a:t>
              </a:r>
            </a:p>
          </p:txBody>
        </p:sp>
        <p:sp>
          <p:nvSpPr>
            <p:cNvPr id="33" name="Rectangle: Rounded Corners 32"/>
            <p:cNvSpPr/>
            <p:nvPr/>
          </p:nvSpPr>
          <p:spPr bwMode="auto">
            <a:xfrm>
              <a:off x="10470995" y="3439658"/>
              <a:ext cx="1455266" cy="168026"/>
            </a:xfrm>
            <a:prstGeom prst="round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Private Registry</a:t>
              </a:r>
            </a:p>
          </p:txBody>
        </p:sp>
        <p:sp>
          <p:nvSpPr>
            <p:cNvPr id="34" name="Rectangle: Rounded Corners 33"/>
            <p:cNvSpPr/>
            <p:nvPr/>
          </p:nvSpPr>
          <p:spPr bwMode="auto">
            <a:xfrm>
              <a:off x="10590574" y="4067319"/>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5</a:t>
              </a:r>
            </a:p>
          </p:txBody>
        </p:sp>
        <p:sp>
          <p:nvSpPr>
            <p:cNvPr id="35" name="Rectangle: Rounded Corners 34"/>
            <p:cNvSpPr/>
            <p:nvPr/>
          </p:nvSpPr>
          <p:spPr bwMode="auto">
            <a:xfrm>
              <a:off x="10590573" y="4339222"/>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6</a:t>
              </a:r>
            </a:p>
          </p:txBody>
        </p:sp>
      </p:grpSp>
      <p:sp>
        <p:nvSpPr>
          <p:cNvPr id="39" name="Rectangle 38"/>
          <p:cNvSpPr/>
          <p:nvPr/>
        </p:nvSpPr>
        <p:spPr bwMode="auto">
          <a:xfrm>
            <a:off x="7277107" y="3410185"/>
            <a:ext cx="2782448" cy="1525339"/>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7182046" y="3295133"/>
            <a:ext cx="2782448" cy="1568954"/>
          </a:xfrm>
          <a:prstGeom prst="rect">
            <a:avLst/>
          </a:prstGeom>
          <a:solidFill>
            <a:schemeClr val="accent1"/>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p:nvSpPr>
        <p:spPr bwMode="auto">
          <a:xfrm>
            <a:off x="7182046" y="3295133"/>
            <a:ext cx="1307220" cy="2571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remote host</a:t>
            </a:r>
          </a:p>
        </p:txBody>
      </p:sp>
      <p:sp>
        <p:nvSpPr>
          <p:cNvPr id="42" name="Rectangle 41"/>
          <p:cNvSpPr/>
          <p:nvPr/>
        </p:nvSpPr>
        <p:spPr bwMode="auto">
          <a:xfrm>
            <a:off x="7271032" y="3683240"/>
            <a:ext cx="2576705" cy="213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solidFill>
                  <a:schemeClr val="tx1"/>
                </a:solidFill>
                <a:ea typeface="Segoe UI" pitchFamily="34" charset="0"/>
                <a:cs typeface="Segoe UI" pitchFamily="34" charset="0"/>
              </a:rPr>
              <a:t>daemon</a:t>
            </a:r>
          </a:p>
        </p:txBody>
      </p:sp>
      <p:sp>
        <p:nvSpPr>
          <p:cNvPr id="43" name="Rectangle: Rounded Corners 42"/>
          <p:cNvSpPr/>
          <p:nvPr/>
        </p:nvSpPr>
        <p:spPr bwMode="auto">
          <a:xfrm>
            <a:off x="7277106" y="4014899"/>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3</a:t>
            </a:r>
          </a:p>
        </p:txBody>
      </p:sp>
      <p:sp>
        <p:nvSpPr>
          <p:cNvPr id="44" name="Rectangle: Rounded Corners 43"/>
          <p:cNvSpPr/>
          <p:nvPr/>
        </p:nvSpPr>
        <p:spPr bwMode="auto">
          <a:xfrm>
            <a:off x="8609952" y="4014898"/>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3</a:t>
            </a:r>
          </a:p>
        </p:txBody>
      </p:sp>
      <p:sp>
        <p:nvSpPr>
          <p:cNvPr id="45" name="Rectangle: Rounded Corners 44"/>
          <p:cNvSpPr/>
          <p:nvPr/>
        </p:nvSpPr>
        <p:spPr bwMode="auto">
          <a:xfrm>
            <a:off x="7277105" y="4536403"/>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5</a:t>
            </a:r>
          </a:p>
        </p:txBody>
      </p:sp>
      <p:sp>
        <p:nvSpPr>
          <p:cNvPr id="46" name="Rectangle: Rounded Corners 45"/>
          <p:cNvSpPr/>
          <p:nvPr/>
        </p:nvSpPr>
        <p:spPr bwMode="auto">
          <a:xfrm>
            <a:off x="7277105" y="4275651"/>
            <a:ext cx="1237785" cy="226655"/>
          </a:xfrm>
          <a:prstGeom prst="round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container 4</a:t>
            </a:r>
          </a:p>
        </p:txBody>
      </p:sp>
      <p:sp>
        <p:nvSpPr>
          <p:cNvPr id="47" name="Rectangle: Rounded Corners 46"/>
          <p:cNvSpPr/>
          <p:nvPr/>
        </p:nvSpPr>
        <p:spPr bwMode="auto">
          <a:xfrm>
            <a:off x="8609952" y="4289530"/>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4</a:t>
            </a:r>
          </a:p>
        </p:txBody>
      </p:sp>
      <p:cxnSp>
        <p:nvCxnSpPr>
          <p:cNvPr id="49" name="Straight Arrow Connector 48"/>
          <p:cNvCxnSpPr>
            <a:cxnSpLocks/>
            <a:stCxn id="4" idx="3"/>
            <a:endCxn id="14" idx="1"/>
          </p:cNvCxnSpPr>
          <p:nvPr/>
        </p:nvCxnSpPr>
        <p:spPr>
          <a:xfrm flipV="1">
            <a:off x="6668160" y="1639838"/>
            <a:ext cx="608947" cy="612854"/>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cxnSpLocks/>
            <a:stCxn id="4" idx="3"/>
            <a:endCxn id="42" idx="1"/>
          </p:cNvCxnSpPr>
          <p:nvPr/>
        </p:nvCxnSpPr>
        <p:spPr>
          <a:xfrm>
            <a:off x="6668160" y="2252692"/>
            <a:ext cx="602872" cy="153731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endCxn id="23" idx="1"/>
          </p:cNvCxnSpPr>
          <p:nvPr/>
        </p:nvCxnSpPr>
        <p:spPr>
          <a:xfrm flipV="1">
            <a:off x="9919565" y="1888279"/>
            <a:ext cx="687634" cy="199602"/>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42" idx="3"/>
            <a:endCxn id="28" idx="1"/>
          </p:cNvCxnSpPr>
          <p:nvPr/>
        </p:nvCxnSpPr>
        <p:spPr>
          <a:xfrm flipV="1">
            <a:off x="9847737" y="2942208"/>
            <a:ext cx="759462" cy="847795"/>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cxnSpLocks/>
            <a:stCxn id="42" idx="3"/>
            <a:endCxn id="32" idx="1"/>
          </p:cNvCxnSpPr>
          <p:nvPr/>
        </p:nvCxnSpPr>
        <p:spPr>
          <a:xfrm>
            <a:off x="9847737" y="3790003"/>
            <a:ext cx="753878" cy="82493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7904120" y="573927"/>
            <a:ext cx="113236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Hosts</a:t>
            </a:r>
          </a:p>
        </p:txBody>
      </p:sp>
      <p:sp>
        <p:nvSpPr>
          <p:cNvPr id="62" name="TextBox 61"/>
          <p:cNvSpPr txBox="1"/>
          <p:nvPr/>
        </p:nvSpPr>
        <p:spPr>
          <a:xfrm>
            <a:off x="10424663" y="573927"/>
            <a:ext cx="166879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Registries</a:t>
            </a:r>
          </a:p>
        </p:txBody>
      </p:sp>
      <p:sp>
        <p:nvSpPr>
          <p:cNvPr id="63" name="TextBox 62"/>
          <p:cNvSpPr txBox="1"/>
          <p:nvPr/>
        </p:nvSpPr>
        <p:spPr>
          <a:xfrm>
            <a:off x="5256294" y="592390"/>
            <a:ext cx="127983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Clients</a:t>
            </a:r>
          </a:p>
        </p:txBody>
      </p:sp>
      <p:sp>
        <p:nvSpPr>
          <p:cNvPr id="65" name="Rectangle: Rounded Corners 64"/>
          <p:cNvSpPr/>
          <p:nvPr/>
        </p:nvSpPr>
        <p:spPr bwMode="auto">
          <a:xfrm>
            <a:off x="8600518" y="4574493"/>
            <a:ext cx="1237785" cy="226655"/>
          </a:xfrm>
          <a:prstGeom prst="round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image 5</a:t>
            </a:r>
          </a:p>
        </p:txBody>
      </p:sp>
    </p:spTree>
    <p:extLst>
      <p:ext uri="{BB962C8B-B14F-4D97-AF65-F5344CB8AC3E}">
        <p14:creationId xmlns:p14="http://schemas.microsoft.com/office/powerpoint/2010/main" val="30459846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VMs vs. Containers</a:t>
            </a:r>
            <a:endParaRPr lang="en-US" dirty="0"/>
          </a:p>
        </p:txBody>
      </p:sp>
    </p:spTree>
    <p:extLst>
      <p:ext uri="{BB962C8B-B14F-4D97-AF65-F5344CB8AC3E}">
        <p14:creationId xmlns:p14="http://schemas.microsoft.com/office/powerpoint/2010/main" val="323099150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vs. Container</a:t>
            </a:r>
          </a:p>
        </p:txBody>
      </p:sp>
      <p:sp>
        <p:nvSpPr>
          <p:cNvPr id="3" name="Text Placeholder 2"/>
          <p:cNvSpPr>
            <a:spLocks noGrp="1"/>
          </p:cNvSpPr>
          <p:nvPr>
            <p:ph type="body" sz="quarter" idx="10"/>
          </p:nvPr>
        </p:nvSpPr>
        <p:spPr>
          <a:xfrm>
            <a:off x="269239" y="1189177"/>
            <a:ext cx="11653523" cy="2278381"/>
          </a:xfrm>
        </p:spPr>
        <p:txBody>
          <a:bodyPr/>
          <a:lstStyle/>
          <a:p>
            <a:r>
              <a:rPr lang="en-US" dirty="0"/>
              <a:t>VM == House</a:t>
            </a:r>
          </a:p>
          <a:p>
            <a:pPr lvl="1"/>
            <a:r>
              <a:rPr lang="en-US" sz="2400" dirty="0"/>
              <a:t>Secure entry / front door</a:t>
            </a:r>
          </a:p>
          <a:p>
            <a:pPr lvl="1"/>
            <a:r>
              <a:rPr lang="en-US" sz="2400" dirty="0"/>
              <a:t>Dedicated utilities (electric, water, etc.)</a:t>
            </a:r>
          </a:p>
          <a:p>
            <a:pPr lvl="1"/>
            <a:r>
              <a:rPr lang="en-US" sz="2400" dirty="0"/>
              <a:t>More families, more houses are built</a:t>
            </a:r>
          </a:p>
          <a:p>
            <a:pPr lvl="1"/>
            <a:endParaRPr lang="en-US" dirty="0"/>
          </a:p>
        </p:txBody>
      </p:sp>
      <p:pic>
        <p:nvPicPr>
          <p:cNvPr id="5" name="Picture 4"/>
          <p:cNvPicPr>
            <a:picLocks noChangeAspect="1"/>
          </p:cNvPicPr>
          <p:nvPr/>
        </p:nvPicPr>
        <p:blipFill>
          <a:blip r:embed="rId3"/>
          <a:stretch>
            <a:fillRect/>
          </a:stretch>
        </p:blipFill>
        <p:spPr>
          <a:xfrm>
            <a:off x="6172411" y="3463976"/>
            <a:ext cx="6019589" cy="3394024"/>
          </a:xfrm>
          <a:prstGeom prst="rect">
            <a:avLst/>
          </a:prstGeom>
        </p:spPr>
      </p:pic>
    </p:spTree>
    <p:extLst>
      <p:ext uri="{BB962C8B-B14F-4D97-AF65-F5344CB8AC3E}">
        <p14:creationId xmlns:p14="http://schemas.microsoft.com/office/powerpoint/2010/main" val="5899975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vs. Container</a:t>
            </a:r>
          </a:p>
        </p:txBody>
      </p:sp>
      <p:sp>
        <p:nvSpPr>
          <p:cNvPr id="3" name="Text Placeholder 2"/>
          <p:cNvSpPr>
            <a:spLocks noGrp="1"/>
          </p:cNvSpPr>
          <p:nvPr>
            <p:ph type="body" sz="quarter" idx="10"/>
          </p:nvPr>
        </p:nvSpPr>
        <p:spPr>
          <a:xfrm>
            <a:off x="269240" y="1189177"/>
            <a:ext cx="7984424" cy="2684646"/>
          </a:xfrm>
        </p:spPr>
        <p:txBody>
          <a:bodyPr/>
          <a:lstStyle/>
          <a:p>
            <a:r>
              <a:rPr lang="en-US" dirty="0"/>
              <a:t>Container == Apartment Complex</a:t>
            </a:r>
          </a:p>
          <a:p>
            <a:pPr lvl="1"/>
            <a:r>
              <a:rPr lang="en-US" sz="2400" dirty="0"/>
              <a:t>Doorman to orchestrate entry &amp; exit</a:t>
            </a:r>
          </a:p>
          <a:p>
            <a:pPr lvl="1"/>
            <a:r>
              <a:rPr lang="en-US" sz="2400" dirty="0"/>
              <a:t>Secure entry / front door to each apartment</a:t>
            </a:r>
          </a:p>
          <a:p>
            <a:pPr lvl="1"/>
            <a:r>
              <a:rPr lang="en-US" sz="2400" dirty="0"/>
              <a:t>Shared utilities (electric, water, etc.)</a:t>
            </a:r>
          </a:p>
          <a:p>
            <a:pPr lvl="1"/>
            <a:r>
              <a:rPr lang="en-US" sz="2400" dirty="0"/>
              <a:t>Large building/infrastructure pre-built to handle many families</a:t>
            </a:r>
          </a:p>
          <a:p>
            <a:pPr lvl="1"/>
            <a:endParaRPr lang="en-US" dirty="0"/>
          </a:p>
        </p:txBody>
      </p:sp>
      <p:pic>
        <p:nvPicPr>
          <p:cNvPr id="6" name="Picture 5"/>
          <p:cNvPicPr>
            <a:picLocks noChangeAspect="1"/>
          </p:cNvPicPr>
          <p:nvPr/>
        </p:nvPicPr>
        <p:blipFill>
          <a:blip r:embed="rId2"/>
          <a:stretch>
            <a:fillRect/>
          </a:stretch>
        </p:blipFill>
        <p:spPr>
          <a:xfrm>
            <a:off x="7636031" y="4984954"/>
            <a:ext cx="414746" cy="1873045"/>
          </a:xfrm>
          <a:prstGeom prst="rect">
            <a:avLst/>
          </a:prstGeom>
        </p:spPr>
      </p:pic>
      <p:pic>
        <p:nvPicPr>
          <p:cNvPr id="7" name="Picture 6"/>
          <p:cNvPicPr>
            <a:picLocks noChangeAspect="1"/>
          </p:cNvPicPr>
          <p:nvPr/>
        </p:nvPicPr>
        <p:blipFill>
          <a:blip r:embed="rId3"/>
          <a:stretch>
            <a:fillRect/>
          </a:stretch>
        </p:blipFill>
        <p:spPr>
          <a:xfrm>
            <a:off x="8053095" y="973551"/>
            <a:ext cx="3869667" cy="5884449"/>
          </a:xfrm>
          <a:prstGeom prst="rect">
            <a:avLst/>
          </a:prstGeom>
        </p:spPr>
      </p:pic>
      <p:pic>
        <p:nvPicPr>
          <p:cNvPr id="8" name="Picture 7"/>
          <p:cNvPicPr>
            <a:picLocks noChangeAspect="1"/>
          </p:cNvPicPr>
          <p:nvPr/>
        </p:nvPicPr>
        <p:blipFill>
          <a:blip r:embed="rId4"/>
          <a:stretch>
            <a:fillRect/>
          </a:stretch>
        </p:blipFill>
        <p:spPr>
          <a:xfrm flipH="1">
            <a:off x="6987247" y="5658772"/>
            <a:ext cx="856157" cy="1199227"/>
          </a:xfrm>
          <a:prstGeom prst="rect">
            <a:avLst/>
          </a:prstGeom>
        </p:spPr>
      </p:pic>
    </p:spTree>
    <p:extLst>
      <p:ext uri="{BB962C8B-B14F-4D97-AF65-F5344CB8AC3E}">
        <p14:creationId xmlns:p14="http://schemas.microsoft.com/office/powerpoint/2010/main" val="318193697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Case for VMs</a:t>
            </a:r>
          </a:p>
        </p:txBody>
      </p:sp>
      <p:sp>
        <p:nvSpPr>
          <p:cNvPr id="3" name="Text Placeholder 2"/>
          <p:cNvSpPr>
            <a:spLocks noGrp="1"/>
          </p:cNvSpPr>
          <p:nvPr>
            <p:ph type="body" sz="quarter" idx="10"/>
          </p:nvPr>
        </p:nvSpPr>
        <p:spPr>
          <a:xfrm>
            <a:off x="269240" y="1189177"/>
            <a:ext cx="7998862" cy="5585632"/>
          </a:xfrm>
        </p:spPr>
        <p:txBody>
          <a:bodyPr/>
          <a:lstStyle/>
          <a:p>
            <a:r>
              <a:rPr lang="en-US" sz="3600" dirty="0"/>
              <a:t>Network and Identity</a:t>
            </a:r>
          </a:p>
          <a:p>
            <a:pPr lvl="1"/>
            <a:r>
              <a:rPr lang="en-US" sz="1800" dirty="0"/>
              <a:t>DHCP; Domain controllers</a:t>
            </a:r>
          </a:p>
          <a:p>
            <a:pPr lvl="1"/>
            <a:endParaRPr lang="en-US" sz="900" dirty="0"/>
          </a:p>
          <a:p>
            <a:r>
              <a:rPr lang="en-US" sz="3600" dirty="0"/>
              <a:t>Security</a:t>
            </a:r>
          </a:p>
          <a:p>
            <a:pPr lvl="1"/>
            <a:r>
              <a:rPr lang="en-US" sz="1800" dirty="0"/>
              <a:t>True isolation across processes (or Hyper-V mode)</a:t>
            </a:r>
          </a:p>
          <a:p>
            <a:pPr lvl="1"/>
            <a:endParaRPr lang="en-US" sz="900" dirty="0"/>
          </a:p>
          <a:p>
            <a:r>
              <a:rPr lang="en-US" sz="3600" dirty="0"/>
              <a:t>Hardware</a:t>
            </a:r>
          </a:p>
          <a:p>
            <a:pPr lvl="1"/>
            <a:r>
              <a:rPr lang="en-US" sz="1800" dirty="0"/>
              <a:t>Printing and GPU</a:t>
            </a:r>
          </a:p>
          <a:p>
            <a:pPr lvl="1"/>
            <a:endParaRPr lang="en-US" sz="900" dirty="0"/>
          </a:p>
          <a:p>
            <a:r>
              <a:rPr lang="en-US" sz="3600" dirty="0"/>
              <a:t>Active Directory dependency</a:t>
            </a:r>
          </a:p>
          <a:p>
            <a:pPr lvl="1"/>
            <a:r>
              <a:rPr lang="en-US" sz="1800" dirty="0"/>
              <a:t>Group policy</a:t>
            </a:r>
          </a:p>
          <a:p>
            <a:pPr lvl="1"/>
            <a:r>
              <a:rPr lang="en-US" sz="1800" dirty="0"/>
              <a:t>Mail</a:t>
            </a:r>
          </a:p>
          <a:p>
            <a:pPr lvl="1"/>
            <a:endParaRPr lang="en-US" sz="900" dirty="0"/>
          </a:p>
          <a:p>
            <a:r>
              <a:rPr lang="en-US" sz="3600" dirty="0"/>
              <a:t>Desktop apps</a:t>
            </a:r>
          </a:p>
          <a:p>
            <a:pPr lvl="1"/>
            <a:r>
              <a:rPr lang="en-US" sz="1800" dirty="0"/>
              <a:t>Remote desktop and VDI</a:t>
            </a:r>
          </a:p>
        </p:txBody>
      </p:sp>
      <p:pic>
        <p:nvPicPr>
          <p:cNvPr id="7" name="Picture 6"/>
          <p:cNvPicPr>
            <a:picLocks noChangeAspect="1"/>
          </p:cNvPicPr>
          <p:nvPr/>
        </p:nvPicPr>
        <p:blipFill>
          <a:blip r:embed="rId3"/>
          <a:stretch>
            <a:fillRect/>
          </a:stretch>
        </p:blipFill>
        <p:spPr>
          <a:xfrm>
            <a:off x="6931236" y="562132"/>
            <a:ext cx="4993844" cy="6295868"/>
          </a:xfrm>
          <a:prstGeom prst="rect">
            <a:avLst/>
          </a:prstGeom>
        </p:spPr>
      </p:pic>
    </p:spTree>
    <p:extLst>
      <p:ext uri="{BB962C8B-B14F-4D97-AF65-F5344CB8AC3E}">
        <p14:creationId xmlns:p14="http://schemas.microsoft.com/office/powerpoint/2010/main" val="155802897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Windows Server 2016</a:t>
            </a:r>
          </a:p>
        </p:txBody>
      </p:sp>
    </p:spTree>
    <p:extLst>
      <p:ext uri="{BB962C8B-B14F-4D97-AF65-F5344CB8AC3E}">
        <p14:creationId xmlns:p14="http://schemas.microsoft.com/office/powerpoint/2010/main" val="418731902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Windows Server 2016 Container Hosts</a:t>
            </a:r>
          </a:p>
        </p:txBody>
      </p:sp>
      <p:sp>
        <p:nvSpPr>
          <p:cNvPr id="19" name="TextBox 1"/>
          <p:cNvSpPr txBox="1"/>
          <p:nvPr/>
        </p:nvSpPr>
        <p:spPr>
          <a:xfrm>
            <a:off x="1367392" y="4077133"/>
            <a:ext cx="3809806" cy="561211"/>
          </a:xfrm>
          <a:prstGeom prst="rect">
            <a:avLst/>
          </a:prstGeom>
          <a:noFill/>
        </p:spPr>
        <p:txBody>
          <a:bodyPr wrap="square" lIns="179285" tIns="143428" rIns="179285" bIns="143428" rtlCol="0">
            <a:spAutoFit/>
          </a:bodyPr>
          <a:lstStyle>
            <a:defPPr>
              <a:defRPr lang="en-US"/>
            </a:defPPr>
            <a:lvl1pPr algn="ctr">
              <a:lnSpc>
                <a:spcPct val="90000"/>
              </a:lnSpc>
              <a:spcAft>
                <a:spcPts val="600"/>
              </a:spcAft>
              <a:defRPr sz="2000">
                <a:gradFill>
                  <a:gsLst>
                    <a:gs pos="2917">
                      <a:schemeClr val="tx1"/>
                    </a:gs>
                    <a:gs pos="30000">
                      <a:schemeClr val="tx1"/>
                    </a:gs>
                  </a:gsLst>
                  <a:lin ang="5400000" scaled="0"/>
                </a:gradFill>
              </a:defRPr>
            </a:lvl1pPr>
          </a:lstStyle>
          <a:p>
            <a:pPr defTabSz="914367">
              <a:spcAft>
                <a:spcPts val="588"/>
              </a:spcAft>
            </a:pPr>
            <a:r>
              <a:rPr lang="en-US" sz="1961" dirty="0">
                <a:solidFill>
                  <a:srgbClr val="FFFFFF"/>
                </a:solidFill>
                <a:latin typeface="Segoe UI"/>
              </a:rPr>
              <a:t>Highly Optimized</a:t>
            </a:r>
          </a:p>
        </p:txBody>
      </p:sp>
      <p:grpSp>
        <p:nvGrpSpPr>
          <p:cNvPr id="2" name="Group 1"/>
          <p:cNvGrpSpPr/>
          <p:nvPr/>
        </p:nvGrpSpPr>
        <p:grpSpPr>
          <a:xfrm>
            <a:off x="1464473" y="1412044"/>
            <a:ext cx="3809806" cy="4706230"/>
            <a:chOff x="1394810" y="1897062"/>
            <a:chExt cx="3886201" cy="4800600"/>
          </a:xfrm>
        </p:grpSpPr>
        <p:sp>
          <p:nvSpPr>
            <p:cNvPr id="5" name="Rectangle 4"/>
            <p:cNvSpPr/>
            <p:nvPr/>
          </p:nvSpPr>
          <p:spPr bwMode="auto">
            <a:xfrm>
              <a:off x="1394810" y="1897062"/>
              <a:ext cx="3886200" cy="4800600"/>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745" dirty="0">
                  <a:solidFill>
                    <a:srgbClr val="FFFFFF"/>
                  </a:solidFill>
                  <a:latin typeface="Segoe UI"/>
                </a:rPr>
                <a:t>Nano Server</a:t>
              </a:r>
              <a:endParaRPr lang="en-US" sz="2353" dirty="0">
                <a:solidFill>
                  <a:srgbClr val="FFFFFF"/>
                </a:solidFill>
                <a:latin typeface="Segoe UI"/>
              </a:endParaRPr>
            </a:p>
          </p:txBody>
        </p:sp>
        <p:sp>
          <p:nvSpPr>
            <p:cNvPr id="10" name="TextBox 9"/>
            <p:cNvSpPr txBox="1"/>
            <p:nvPr/>
          </p:nvSpPr>
          <p:spPr>
            <a:xfrm>
              <a:off x="1394810" y="6094746"/>
              <a:ext cx="3886201" cy="572464"/>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961" dirty="0">
                  <a:solidFill>
                    <a:srgbClr val="FFFFFF"/>
                  </a:solidFill>
                  <a:latin typeface="Segoe UI"/>
                </a:rPr>
                <a:t>Born in the cloud applications</a:t>
              </a:r>
            </a:p>
          </p:txBody>
        </p:sp>
        <p:sp>
          <p:nvSpPr>
            <p:cNvPr id="16" name="Freeform 15"/>
            <p:cNvSpPr>
              <a:spLocks noChangeAspect="1"/>
            </p:cNvSpPr>
            <p:nvPr/>
          </p:nvSpPr>
          <p:spPr bwMode="black">
            <a:xfrm>
              <a:off x="2099330" y="4709638"/>
              <a:ext cx="2477158" cy="1464988"/>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sz="1765" dirty="0">
                <a:solidFill>
                  <a:srgbClr val="FFFFFF"/>
                </a:solidFill>
                <a:latin typeface="Segoe UI"/>
              </a:endParaRPr>
            </a:p>
          </p:txBody>
        </p:sp>
        <p:sp>
          <p:nvSpPr>
            <p:cNvPr id="21" name="Freeform 20"/>
            <p:cNvSpPr>
              <a:spLocks noChangeAspect="1" noEditPoints="1"/>
            </p:cNvSpPr>
            <p:nvPr/>
          </p:nvSpPr>
          <p:spPr bwMode="black">
            <a:xfrm>
              <a:off x="2659746" y="2863541"/>
              <a:ext cx="1356327" cy="1356327"/>
            </a:xfrm>
            <a:custGeom>
              <a:avLst/>
              <a:gdLst>
                <a:gd name="T0" fmla="*/ 995 w 1047"/>
                <a:gd name="T1" fmla="*/ 0 h 1047"/>
                <a:gd name="T2" fmla="*/ 519 w 1047"/>
                <a:gd name="T3" fmla="*/ 104 h 1047"/>
                <a:gd name="T4" fmla="*/ 437 w 1047"/>
                <a:gd name="T5" fmla="*/ 283 h 1047"/>
                <a:gd name="T6" fmla="*/ 133 w 1047"/>
                <a:gd name="T7" fmla="*/ 283 h 1047"/>
                <a:gd name="T8" fmla="*/ 351 w 1047"/>
                <a:gd name="T9" fmla="*/ 146 h 1047"/>
                <a:gd name="T10" fmla="*/ 497 w 1047"/>
                <a:gd name="T11" fmla="*/ 0 h 1047"/>
                <a:gd name="T12" fmla="*/ 15 w 1047"/>
                <a:gd name="T13" fmla="*/ 15 h 1047"/>
                <a:gd name="T14" fmla="*/ 0 w 1047"/>
                <a:gd name="T15" fmla="*/ 995 h 1047"/>
                <a:gd name="T16" fmla="*/ 52 w 1047"/>
                <a:gd name="T17" fmla="*/ 1047 h 1047"/>
                <a:gd name="T18" fmla="*/ 879 w 1047"/>
                <a:gd name="T19" fmla="*/ 943 h 1047"/>
                <a:gd name="T20" fmla="*/ 762 w 1047"/>
                <a:gd name="T21" fmla="*/ 916 h 1047"/>
                <a:gd name="T22" fmla="*/ 762 w 1047"/>
                <a:gd name="T23" fmla="*/ 611 h 1047"/>
                <a:gd name="T24" fmla="*/ 896 w 1047"/>
                <a:gd name="T25" fmla="*/ 834 h 1047"/>
                <a:gd name="T26" fmla="*/ 995 w 1047"/>
                <a:gd name="T27" fmla="*/ 932 h 1047"/>
                <a:gd name="T28" fmla="*/ 1047 w 1047"/>
                <a:gd name="T29" fmla="*/ 52 h 1047"/>
                <a:gd name="T30" fmla="*/ 762 w 1047"/>
                <a:gd name="T31" fmla="*/ 436 h 1047"/>
                <a:gd name="T32" fmla="*/ 416 w 1047"/>
                <a:gd name="T33" fmla="*/ 687 h 1047"/>
                <a:gd name="T34" fmla="*/ 285 w 1047"/>
                <a:gd name="T35" fmla="*/ 916 h 1047"/>
                <a:gd name="T36" fmla="*/ 285 w 1047"/>
                <a:gd name="T37" fmla="*/ 611 h 1047"/>
                <a:gd name="T38" fmla="*/ 625 w 1047"/>
                <a:gd name="T39" fmla="*/ 351 h 1047"/>
                <a:gd name="T40" fmla="*/ 762 w 1047"/>
                <a:gd name="T41" fmla="*/ 131 h 1047"/>
                <a:gd name="T42" fmla="*/ 762 w 1047"/>
                <a:gd name="T43" fmla="*/ 436 h 1047"/>
                <a:gd name="T44" fmla="*/ 709 w 1047"/>
                <a:gd name="T45" fmla="*/ 764 h 1047"/>
                <a:gd name="T46" fmla="*/ 762 w 1047"/>
                <a:gd name="T47" fmla="*/ 817 h 1047"/>
                <a:gd name="T48" fmla="*/ 813 w 1047"/>
                <a:gd name="T49" fmla="*/ 750 h 1047"/>
                <a:gd name="T50" fmla="*/ 285 w 1047"/>
                <a:gd name="T51" fmla="*/ 710 h 1047"/>
                <a:gd name="T52" fmla="*/ 232 w 1047"/>
                <a:gd name="T53" fmla="*/ 764 h 1047"/>
                <a:gd name="T54" fmla="*/ 338 w 1047"/>
                <a:gd name="T55" fmla="*/ 765 h 1047"/>
                <a:gd name="T56" fmla="*/ 285 w 1047"/>
                <a:gd name="T57" fmla="*/ 710 h 1047"/>
                <a:gd name="T58" fmla="*/ 742 w 1047"/>
                <a:gd name="T59" fmla="*/ 234 h 1047"/>
                <a:gd name="T60" fmla="*/ 709 w 1047"/>
                <a:gd name="T61" fmla="*/ 283 h 1047"/>
                <a:gd name="T62" fmla="*/ 767 w 1047"/>
                <a:gd name="T63" fmla="*/ 336 h 1047"/>
                <a:gd name="T64" fmla="*/ 815 w 1047"/>
                <a:gd name="T65" fmla="*/ 283 h 1047"/>
                <a:gd name="T66" fmla="*/ 261 w 1047"/>
                <a:gd name="T67" fmla="*/ 236 h 1047"/>
                <a:gd name="T68" fmla="*/ 285 w 1047"/>
                <a:gd name="T69" fmla="*/ 337 h 1047"/>
                <a:gd name="T70" fmla="*/ 338 w 1047"/>
                <a:gd name="T71" fmla="*/ 283 h 1047"/>
                <a:gd name="T72" fmla="*/ 261 w 1047"/>
                <a:gd name="T73" fmla="*/ 236 h 1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47" h="1047">
                  <a:moveTo>
                    <a:pt x="1031" y="15"/>
                  </a:moveTo>
                  <a:cubicBezTo>
                    <a:pt x="1022" y="6"/>
                    <a:pt x="1008" y="0"/>
                    <a:pt x="995" y="0"/>
                  </a:cubicBezTo>
                  <a:cubicBezTo>
                    <a:pt x="623" y="0"/>
                    <a:pt x="623" y="0"/>
                    <a:pt x="623" y="0"/>
                  </a:cubicBezTo>
                  <a:cubicBezTo>
                    <a:pt x="519" y="104"/>
                    <a:pt x="519" y="104"/>
                    <a:pt x="519" y="104"/>
                  </a:cubicBezTo>
                  <a:cubicBezTo>
                    <a:pt x="416" y="207"/>
                    <a:pt x="416" y="207"/>
                    <a:pt x="416" y="207"/>
                  </a:cubicBezTo>
                  <a:cubicBezTo>
                    <a:pt x="429" y="230"/>
                    <a:pt x="437" y="256"/>
                    <a:pt x="437" y="283"/>
                  </a:cubicBezTo>
                  <a:cubicBezTo>
                    <a:pt x="437" y="368"/>
                    <a:pt x="369" y="436"/>
                    <a:pt x="285" y="436"/>
                  </a:cubicBezTo>
                  <a:cubicBezTo>
                    <a:pt x="201" y="436"/>
                    <a:pt x="133" y="368"/>
                    <a:pt x="133" y="283"/>
                  </a:cubicBezTo>
                  <a:cubicBezTo>
                    <a:pt x="133" y="199"/>
                    <a:pt x="201" y="131"/>
                    <a:pt x="285" y="131"/>
                  </a:cubicBezTo>
                  <a:cubicBezTo>
                    <a:pt x="308" y="131"/>
                    <a:pt x="331" y="137"/>
                    <a:pt x="351" y="146"/>
                  </a:cubicBezTo>
                  <a:cubicBezTo>
                    <a:pt x="393" y="104"/>
                    <a:pt x="393" y="104"/>
                    <a:pt x="393" y="104"/>
                  </a:cubicBezTo>
                  <a:cubicBezTo>
                    <a:pt x="497" y="0"/>
                    <a:pt x="497" y="0"/>
                    <a:pt x="497" y="0"/>
                  </a:cubicBezTo>
                  <a:cubicBezTo>
                    <a:pt x="52" y="0"/>
                    <a:pt x="52" y="0"/>
                    <a:pt x="52" y="0"/>
                  </a:cubicBezTo>
                  <a:cubicBezTo>
                    <a:pt x="38" y="0"/>
                    <a:pt x="25" y="6"/>
                    <a:pt x="15" y="15"/>
                  </a:cubicBezTo>
                  <a:cubicBezTo>
                    <a:pt x="5" y="25"/>
                    <a:pt x="0" y="39"/>
                    <a:pt x="0" y="52"/>
                  </a:cubicBezTo>
                  <a:cubicBezTo>
                    <a:pt x="0" y="995"/>
                    <a:pt x="0" y="995"/>
                    <a:pt x="0" y="995"/>
                  </a:cubicBezTo>
                  <a:cubicBezTo>
                    <a:pt x="0" y="1008"/>
                    <a:pt x="5" y="1022"/>
                    <a:pt x="15" y="1032"/>
                  </a:cubicBezTo>
                  <a:cubicBezTo>
                    <a:pt x="25" y="1041"/>
                    <a:pt x="38" y="1047"/>
                    <a:pt x="52" y="1047"/>
                  </a:cubicBezTo>
                  <a:cubicBezTo>
                    <a:pt x="983" y="1047"/>
                    <a:pt x="983" y="1047"/>
                    <a:pt x="983" y="1047"/>
                  </a:cubicBezTo>
                  <a:cubicBezTo>
                    <a:pt x="879" y="943"/>
                    <a:pt x="879" y="943"/>
                    <a:pt x="879" y="943"/>
                  </a:cubicBezTo>
                  <a:cubicBezTo>
                    <a:pt x="833" y="898"/>
                    <a:pt x="833" y="898"/>
                    <a:pt x="833" y="898"/>
                  </a:cubicBezTo>
                  <a:cubicBezTo>
                    <a:pt x="812" y="909"/>
                    <a:pt x="788" y="916"/>
                    <a:pt x="762" y="916"/>
                  </a:cubicBezTo>
                  <a:cubicBezTo>
                    <a:pt x="678" y="916"/>
                    <a:pt x="610" y="848"/>
                    <a:pt x="610" y="764"/>
                  </a:cubicBezTo>
                  <a:cubicBezTo>
                    <a:pt x="610" y="680"/>
                    <a:pt x="678" y="611"/>
                    <a:pt x="762" y="611"/>
                  </a:cubicBezTo>
                  <a:cubicBezTo>
                    <a:pt x="846" y="611"/>
                    <a:pt x="914" y="680"/>
                    <a:pt x="914" y="764"/>
                  </a:cubicBezTo>
                  <a:cubicBezTo>
                    <a:pt x="914" y="789"/>
                    <a:pt x="907" y="813"/>
                    <a:pt x="896" y="834"/>
                  </a:cubicBezTo>
                  <a:cubicBezTo>
                    <a:pt x="943" y="880"/>
                    <a:pt x="943" y="880"/>
                    <a:pt x="943" y="880"/>
                  </a:cubicBezTo>
                  <a:cubicBezTo>
                    <a:pt x="995" y="932"/>
                    <a:pt x="995" y="932"/>
                    <a:pt x="995" y="932"/>
                  </a:cubicBezTo>
                  <a:cubicBezTo>
                    <a:pt x="1047" y="984"/>
                    <a:pt x="1047" y="984"/>
                    <a:pt x="1047" y="984"/>
                  </a:cubicBezTo>
                  <a:cubicBezTo>
                    <a:pt x="1047" y="52"/>
                    <a:pt x="1047" y="52"/>
                    <a:pt x="1047" y="52"/>
                  </a:cubicBezTo>
                  <a:cubicBezTo>
                    <a:pt x="1047" y="39"/>
                    <a:pt x="1041" y="25"/>
                    <a:pt x="1031" y="15"/>
                  </a:cubicBezTo>
                  <a:close/>
                  <a:moveTo>
                    <a:pt x="762" y="436"/>
                  </a:moveTo>
                  <a:cubicBezTo>
                    <a:pt x="735" y="436"/>
                    <a:pt x="709" y="428"/>
                    <a:pt x="687" y="416"/>
                  </a:cubicBezTo>
                  <a:cubicBezTo>
                    <a:pt x="416" y="687"/>
                    <a:pt x="416" y="687"/>
                    <a:pt x="416" y="687"/>
                  </a:cubicBezTo>
                  <a:cubicBezTo>
                    <a:pt x="429" y="709"/>
                    <a:pt x="437" y="736"/>
                    <a:pt x="437" y="764"/>
                  </a:cubicBezTo>
                  <a:cubicBezTo>
                    <a:pt x="437" y="848"/>
                    <a:pt x="369" y="916"/>
                    <a:pt x="285" y="916"/>
                  </a:cubicBezTo>
                  <a:cubicBezTo>
                    <a:pt x="201" y="916"/>
                    <a:pt x="133" y="848"/>
                    <a:pt x="133" y="764"/>
                  </a:cubicBezTo>
                  <a:cubicBezTo>
                    <a:pt x="133" y="680"/>
                    <a:pt x="201" y="611"/>
                    <a:pt x="285" y="611"/>
                  </a:cubicBezTo>
                  <a:cubicBezTo>
                    <a:pt x="308" y="611"/>
                    <a:pt x="330" y="617"/>
                    <a:pt x="350" y="626"/>
                  </a:cubicBezTo>
                  <a:cubicBezTo>
                    <a:pt x="625" y="351"/>
                    <a:pt x="625" y="351"/>
                    <a:pt x="625" y="351"/>
                  </a:cubicBezTo>
                  <a:cubicBezTo>
                    <a:pt x="615" y="331"/>
                    <a:pt x="610" y="308"/>
                    <a:pt x="610" y="283"/>
                  </a:cubicBezTo>
                  <a:cubicBezTo>
                    <a:pt x="610" y="199"/>
                    <a:pt x="678" y="131"/>
                    <a:pt x="762" y="131"/>
                  </a:cubicBezTo>
                  <a:cubicBezTo>
                    <a:pt x="846" y="131"/>
                    <a:pt x="914" y="199"/>
                    <a:pt x="914" y="283"/>
                  </a:cubicBezTo>
                  <a:cubicBezTo>
                    <a:pt x="914" y="368"/>
                    <a:pt x="846" y="436"/>
                    <a:pt x="762" y="436"/>
                  </a:cubicBezTo>
                  <a:close/>
                  <a:moveTo>
                    <a:pt x="762" y="710"/>
                  </a:moveTo>
                  <a:cubicBezTo>
                    <a:pt x="732" y="711"/>
                    <a:pt x="709" y="734"/>
                    <a:pt x="709" y="764"/>
                  </a:cubicBezTo>
                  <a:cubicBezTo>
                    <a:pt x="709" y="789"/>
                    <a:pt x="727" y="811"/>
                    <a:pt x="751" y="816"/>
                  </a:cubicBezTo>
                  <a:cubicBezTo>
                    <a:pt x="755" y="816"/>
                    <a:pt x="758" y="817"/>
                    <a:pt x="762" y="817"/>
                  </a:cubicBezTo>
                  <a:cubicBezTo>
                    <a:pt x="791" y="817"/>
                    <a:pt x="815" y="793"/>
                    <a:pt x="815" y="764"/>
                  </a:cubicBezTo>
                  <a:cubicBezTo>
                    <a:pt x="815" y="759"/>
                    <a:pt x="814" y="755"/>
                    <a:pt x="813" y="750"/>
                  </a:cubicBezTo>
                  <a:cubicBezTo>
                    <a:pt x="807" y="727"/>
                    <a:pt x="786" y="711"/>
                    <a:pt x="762" y="710"/>
                  </a:cubicBezTo>
                  <a:close/>
                  <a:moveTo>
                    <a:pt x="285" y="710"/>
                  </a:moveTo>
                  <a:cubicBezTo>
                    <a:pt x="276" y="710"/>
                    <a:pt x="267" y="713"/>
                    <a:pt x="260" y="717"/>
                  </a:cubicBezTo>
                  <a:cubicBezTo>
                    <a:pt x="243" y="726"/>
                    <a:pt x="232" y="743"/>
                    <a:pt x="232" y="764"/>
                  </a:cubicBezTo>
                  <a:cubicBezTo>
                    <a:pt x="232" y="793"/>
                    <a:pt x="256" y="817"/>
                    <a:pt x="285" y="817"/>
                  </a:cubicBezTo>
                  <a:cubicBezTo>
                    <a:pt x="313" y="817"/>
                    <a:pt x="337" y="794"/>
                    <a:pt x="338" y="765"/>
                  </a:cubicBezTo>
                  <a:cubicBezTo>
                    <a:pt x="338" y="765"/>
                    <a:pt x="338" y="764"/>
                    <a:pt x="338" y="764"/>
                  </a:cubicBezTo>
                  <a:cubicBezTo>
                    <a:pt x="338" y="734"/>
                    <a:pt x="314" y="711"/>
                    <a:pt x="285" y="710"/>
                  </a:cubicBezTo>
                  <a:close/>
                  <a:moveTo>
                    <a:pt x="762" y="230"/>
                  </a:moveTo>
                  <a:cubicBezTo>
                    <a:pt x="755" y="230"/>
                    <a:pt x="748" y="232"/>
                    <a:pt x="742" y="234"/>
                  </a:cubicBezTo>
                  <a:cubicBezTo>
                    <a:pt x="729" y="240"/>
                    <a:pt x="718" y="250"/>
                    <a:pt x="712" y="264"/>
                  </a:cubicBezTo>
                  <a:cubicBezTo>
                    <a:pt x="710" y="270"/>
                    <a:pt x="709" y="277"/>
                    <a:pt x="709" y="283"/>
                  </a:cubicBezTo>
                  <a:cubicBezTo>
                    <a:pt x="709" y="313"/>
                    <a:pt x="732" y="336"/>
                    <a:pt x="762" y="337"/>
                  </a:cubicBezTo>
                  <a:cubicBezTo>
                    <a:pt x="763" y="337"/>
                    <a:pt x="765" y="336"/>
                    <a:pt x="767" y="336"/>
                  </a:cubicBezTo>
                  <a:cubicBezTo>
                    <a:pt x="792" y="334"/>
                    <a:pt x="812" y="314"/>
                    <a:pt x="814" y="289"/>
                  </a:cubicBezTo>
                  <a:cubicBezTo>
                    <a:pt x="815" y="287"/>
                    <a:pt x="815" y="285"/>
                    <a:pt x="815" y="283"/>
                  </a:cubicBezTo>
                  <a:cubicBezTo>
                    <a:pt x="815" y="254"/>
                    <a:pt x="791" y="230"/>
                    <a:pt x="762" y="230"/>
                  </a:cubicBezTo>
                  <a:close/>
                  <a:moveTo>
                    <a:pt x="261" y="236"/>
                  </a:moveTo>
                  <a:cubicBezTo>
                    <a:pt x="243" y="245"/>
                    <a:pt x="232" y="263"/>
                    <a:pt x="232" y="283"/>
                  </a:cubicBezTo>
                  <a:cubicBezTo>
                    <a:pt x="232" y="313"/>
                    <a:pt x="256" y="336"/>
                    <a:pt x="285" y="337"/>
                  </a:cubicBezTo>
                  <a:cubicBezTo>
                    <a:pt x="313" y="336"/>
                    <a:pt x="336" y="314"/>
                    <a:pt x="338" y="286"/>
                  </a:cubicBezTo>
                  <a:cubicBezTo>
                    <a:pt x="338" y="285"/>
                    <a:pt x="338" y="284"/>
                    <a:pt x="338" y="283"/>
                  </a:cubicBezTo>
                  <a:cubicBezTo>
                    <a:pt x="338" y="254"/>
                    <a:pt x="314" y="230"/>
                    <a:pt x="285" y="230"/>
                  </a:cubicBezTo>
                  <a:cubicBezTo>
                    <a:pt x="276" y="230"/>
                    <a:pt x="268" y="233"/>
                    <a:pt x="261" y="23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lnSpc>
                  <a:spcPct val="90000"/>
                </a:lnSpc>
                <a:spcBef>
                  <a:spcPct val="0"/>
                </a:spcBef>
                <a:spcAft>
                  <a:spcPct val="0"/>
                </a:spcAft>
              </a:pPr>
              <a:endParaRPr lang="en-US" sz="2353" dirty="0">
                <a:solidFill>
                  <a:srgbClr val="FFFFFF"/>
                </a:solidFill>
                <a:latin typeface="Segoe UI"/>
                <a:ea typeface="Segoe UI" pitchFamily="34" charset="0"/>
                <a:cs typeface="Segoe UI" pitchFamily="34" charset="0"/>
              </a:endParaRPr>
            </a:p>
          </p:txBody>
        </p:sp>
      </p:grpSp>
      <p:grpSp>
        <p:nvGrpSpPr>
          <p:cNvPr id="6" name="Group 5"/>
          <p:cNvGrpSpPr/>
          <p:nvPr/>
        </p:nvGrpSpPr>
        <p:grpSpPr>
          <a:xfrm>
            <a:off x="7089505" y="1412044"/>
            <a:ext cx="3809805" cy="4706230"/>
            <a:chOff x="7132637" y="1897062"/>
            <a:chExt cx="3886200" cy="4800600"/>
          </a:xfrm>
        </p:grpSpPr>
        <p:sp>
          <p:nvSpPr>
            <p:cNvPr id="4" name="Rectangle 3"/>
            <p:cNvSpPr/>
            <p:nvPr/>
          </p:nvSpPr>
          <p:spPr bwMode="auto">
            <a:xfrm>
              <a:off x="7132637" y="1897062"/>
              <a:ext cx="3886200" cy="4800600"/>
            </a:xfrm>
            <a:prstGeom prst="rect">
              <a:avLst/>
            </a:prstGeom>
            <a:solidFill>
              <a:schemeClr val="accent2">
                <a:lumMod val="75000"/>
                <a:lumOff val="25000"/>
              </a:schemeClr>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745" dirty="0">
                  <a:solidFill>
                    <a:srgbClr val="FFFFFF"/>
                  </a:solidFill>
                  <a:latin typeface="Segoe UI"/>
                </a:rPr>
                <a:t>Server Core</a:t>
              </a:r>
              <a:endParaRPr lang="en-US" sz="2353" dirty="0">
                <a:solidFill>
                  <a:srgbClr val="FFFFFF"/>
                </a:solidFill>
                <a:latin typeface="Segoe UI"/>
              </a:endParaRPr>
            </a:p>
          </p:txBody>
        </p:sp>
        <p:sp>
          <p:nvSpPr>
            <p:cNvPr id="15" name="TextBox 14"/>
            <p:cNvSpPr txBox="1"/>
            <p:nvPr/>
          </p:nvSpPr>
          <p:spPr>
            <a:xfrm>
              <a:off x="7132637" y="6094746"/>
              <a:ext cx="3886200" cy="572464"/>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961" dirty="0">
                  <a:solidFill>
                    <a:srgbClr val="FFFFFF"/>
                  </a:solidFill>
                  <a:latin typeface="Segoe UI"/>
                </a:rPr>
                <a:t>Traditional Applications</a:t>
              </a:r>
              <a:endParaRPr lang="en-US" sz="1765" dirty="0">
                <a:solidFill>
                  <a:srgbClr val="FFFFFF"/>
                </a:solidFill>
                <a:latin typeface="Segoe UI"/>
              </a:endParaRPr>
            </a:p>
          </p:txBody>
        </p:sp>
        <p:sp>
          <p:nvSpPr>
            <p:cNvPr id="17" name="TextBox 16"/>
            <p:cNvSpPr txBox="1"/>
            <p:nvPr/>
          </p:nvSpPr>
          <p:spPr>
            <a:xfrm>
              <a:off x="7132637" y="4212169"/>
              <a:ext cx="3886200" cy="572464"/>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961" dirty="0">
                  <a:solidFill>
                    <a:srgbClr val="FFFFFF"/>
                  </a:solidFill>
                  <a:latin typeface="Segoe UI"/>
                </a:rPr>
                <a:t>Highly Compatible</a:t>
              </a:r>
              <a:endParaRPr lang="en-US" sz="1765" dirty="0">
                <a:solidFill>
                  <a:srgbClr val="FFFFFF"/>
                </a:solidFill>
                <a:latin typeface="Segoe UI"/>
              </a:endParaRPr>
            </a:p>
          </p:txBody>
        </p:sp>
        <p:sp>
          <p:nvSpPr>
            <p:cNvPr id="22" name="Freeform 21"/>
            <p:cNvSpPr>
              <a:spLocks noChangeAspect="1" noEditPoints="1"/>
            </p:cNvSpPr>
            <p:nvPr/>
          </p:nvSpPr>
          <p:spPr bwMode="black">
            <a:xfrm>
              <a:off x="8315390" y="2979143"/>
              <a:ext cx="1520693" cy="1233026"/>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sz="1765" dirty="0">
                <a:solidFill>
                  <a:srgbClr val="FFFFFF"/>
                </a:solidFill>
                <a:latin typeface="Segoe UI"/>
              </a:endParaRPr>
            </a:p>
          </p:txBody>
        </p:sp>
        <p:sp>
          <p:nvSpPr>
            <p:cNvPr id="23" name="Freeform 22"/>
            <p:cNvSpPr>
              <a:spLocks noChangeAspect="1" noEditPoints="1"/>
            </p:cNvSpPr>
            <p:nvPr/>
          </p:nvSpPr>
          <p:spPr bwMode="black">
            <a:xfrm>
              <a:off x="8542632" y="5011324"/>
              <a:ext cx="1066207" cy="1077314"/>
            </a:xfrm>
            <a:custGeom>
              <a:avLst/>
              <a:gdLst>
                <a:gd name="T0" fmla="*/ 0 w 96"/>
                <a:gd name="T1" fmla="*/ 0 h 97"/>
                <a:gd name="T2" fmla="*/ 0 w 96"/>
                <a:gd name="T3" fmla="*/ 97 h 97"/>
                <a:gd name="T4" fmla="*/ 24 w 96"/>
                <a:gd name="T5" fmla="*/ 97 h 97"/>
                <a:gd name="T6" fmla="*/ 24 w 96"/>
                <a:gd name="T7" fmla="*/ 69 h 97"/>
                <a:gd name="T8" fmla="*/ 73 w 96"/>
                <a:gd name="T9" fmla="*/ 69 h 97"/>
                <a:gd name="T10" fmla="*/ 73 w 96"/>
                <a:gd name="T11" fmla="*/ 97 h 97"/>
                <a:gd name="T12" fmla="*/ 96 w 96"/>
                <a:gd name="T13" fmla="*/ 97 h 97"/>
                <a:gd name="T14" fmla="*/ 96 w 96"/>
                <a:gd name="T15" fmla="*/ 0 h 97"/>
                <a:gd name="T16" fmla="*/ 0 w 96"/>
                <a:gd name="T17" fmla="*/ 0 h 97"/>
                <a:gd name="T18" fmla="*/ 80 w 96"/>
                <a:gd name="T19" fmla="*/ 41 h 97"/>
                <a:gd name="T20" fmla="*/ 14 w 96"/>
                <a:gd name="T21" fmla="*/ 41 h 97"/>
                <a:gd name="T22" fmla="*/ 14 w 96"/>
                <a:gd name="T23" fmla="*/ 5 h 97"/>
                <a:gd name="T24" fmla="*/ 80 w 96"/>
                <a:gd name="T25" fmla="*/ 5 h 97"/>
                <a:gd name="T26" fmla="*/ 80 w 96"/>
                <a:gd name="T27" fmla="*/ 41 h 97"/>
                <a:gd name="T28" fmla="*/ 34 w 96"/>
                <a:gd name="T29" fmla="*/ 76 h 97"/>
                <a:gd name="T30" fmla="*/ 50 w 96"/>
                <a:gd name="T31" fmla="*/ 76 h 97"/>
                <a:gd name="T32" fmla="*/ 50 w 96"/>
                <a:gd name="T33" fmla="*/ 97 h 97"/>
                <a:gd name="T34" fmla="*/ 34 w 96"/>
                <a:gd name="T35" fmla="*/ 97 h 97"/>
                <a:gd name="T36" fmla="*/ 34 w 96"/>
                <a:gd name="T37" fmla="*/ 7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6" h="97">
                  <a:moveTo>
                    <a:pt x="0" y="0"/>
                  </a:moveTo>
                  <a:lnTo>
                    <a:pt x="0" y="97"/>
                  </a:lnTo>
                  <a:lnTo>
                    <a:pt x="24" y="97"/>
                  </a:lnTo>
                  <a:lnTo>
                    <a:pt x="24" y="69"/>
                  </a:lnTo>
                  <a:lnTo>
                    <a:pt x="73" y="69"/>
                  </a:lnTo>
                  <a:lnTo>
                    <a:pt x="73" y="97"/>
                  </a:lnTo>
                  <a:lnTo>
                    <a:pt x="96" y="97"/>
                  </a:lnTo>
                  <a:lnTo>
                    <a:pt x="96" y="0"/>
                  </a:lnTo>
                  <a:lnTo>
                    <a:pt x="0" y="0"/>
                  </a:lnTo>
                  <a:close/>
                  <a:moveTo>
                    <a:pt x="80" y="41"/>
                  </a:moveTo>
                  <a:lnTo>
                    <a:pt x="14" y="41"/>
                  </a:lnTo>
                  <a:lnTo>
                    <a:pt x="14" y="5"/>
                  </a:lnTo>
                  <a:lnTo>
                    <a:pt x="80" y="5"/>
                  </a:lnTo>
                  <a:lnTo>
                    <a:pt x="80" y="41"/>
                  </a:lnTo>
                  <a:close/>
                  <a:moveTo>
                    <a:pt x="34" y="76"/>
                  </a:moveTo>
                  <a:lnTo>
                    <a:pt x="50" y="76"/>
                  </a:lnTo>
                  <a:lnTo>
                    <a:pt x="50" y="97"/>
                  </a:lnTo>
                  <a:lnTo>
                    <a:pt x="34" y="97"/>
                  </a:lnTo>
                  <a:lnTo>
                    <a:pt x="34" y="76"/>
                  </a:lnTo>
                  <a:close/>
                </a:path>
              </a:pathLst>
            </a:custGeom>
            <a:solidFill>
              <a:schemeClr val="bg1"/>
            </a:solidFill>
            <a:ln>
              <a:noFill/>
            </a:ln>
            <a:extLst/>
          </p:spPr>
          <p:txBody>
            <a:bodyPr vert="horz" wrap="square" lIns="91444" tIns="45722" rIns="91444" bIns="4572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14367"/>
              <a:endParaRPr lang="en-US" sz="1765" dirty="0">
                <a:solidFill>
                  <a:srgbClr val="FFFFFF"/>
                </a:solidFill>
                <a:latin typeface="Segoe UI"/>
              </a:endParaRPr>
            </a:p>
          </p:txBody>
        </p:sp>
      </p:grpSp>
      <mc:AlternateContent xmlns:mc="http://schemas.openxmlformats.org/markup-compatibility/2006" xmlns:p14="http://schemas.microsoft.com/office/powerpoint/2010/main">
        <mc:Choice Requires="p14">
          <p:contentPart p14:bwMode="auto" r:id="rId3">
            <p14:nvContentPartPr>
              <p14:cNvPr id="9" name="Ink 8"/>
              <p14:cNvContentPartPr/>
              <p14:nvPr/>
            </p14:nvContentPartPr>
            <p14:xfrm>
              <a:off x="6818787" y="1526061"/>
              <a:ext cx="353" cy="706"/>
            </p14:xfrm>
          </p:contentPart>
        </mc:Choice>
        <mc:Fallback xmlns="">
          <p:pic>
            <p:nvPicPr>
              <p:cNvPr id="9" name="Ink 8"/>
              <p:cNvPicPr/>
              <p:nvPr/>
            </p:nvPicPr>
            <p:blipFill>
              <a:blip r:embed="rId4"/>
              <a:stretch>
                <a:fillRect/>
              </a:stretch>
            </p:blipFill>
            <p:spPr>
              <a:xfrm>
                <a:off x="6812962" y="1518295"/>
                <a:ext cx="12002" cy="16238"/>
              </a:xfrm>
              <a:prstGeom prst="rect">
                <a:avLst/>
              </a:prstGeom>
            </p:spPr>
          </p:pic>
        </mc:Fallback>
      </mc:AlternateContent>
    </p:spTree>
    <p:extLst>
      <p:ext uri="{BB962C8B-B14F-4D97-AF65-F5344CB8AC3E}">
        <p14:creationId xmlns:p14="http://schemas.microsoft.com/office/powerpoint/2010/main" val="105837254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Nano Server: just enough OS</a:t>
            </a:r>
            <a:endParaRPr lang="en-US" dirty="0"/>
          </a:p>
        </p:txBody>
      </p:sp>
      <p:sp>
        <p:nvSpPr>
          <p:cNvPr id="7" name="Text Placeholder 6"/>
          <p:cNvSpPr>
            <a:spLocks noGrp="1"/>
          </p:cNvSpPr>
          <p:nvPr>
            <p:ph type="body" sz="quarter" idx="10"/>
          </p:nvPr>
        </p:nvSpPr>
        <p:spPr>
          <a:xfrm>
            <a:off x="269239" y="1189177"/>
            <a:ext cx="11653523" cy="4750147"/>
          </a:xfrm>
        </p:spPr>
        <p:txBody>
          <a:bodyPr/>
          <a:lstStyle/>
          <a:p>
            <a:r>
              <a:rPr lang="en-US" dirty="0"/>
              <a:t>Optimized for next-gen distributed applications</a:t>
            </a:r>
          </a:p>
          <a:p>
            <a:endParaRPr lang="en-US" dirty="0"/>
          </a:p>
          <a:p>
            <a:pPr lvl="1"/>
            <a:r>
              <a:rPr lang="en-US" sz="2400" dirty="0"/>
              <a:t>Higher density, and reduced attack surface and servicing requirements</a:t>
            </a:r>
          </a:p>
          <a:p>
            <a:pPr lvl="1"/>
            <a:endParaRPr lang="en-US" sz="2400" dirty="0"/>
          </a:p>
          <a:p>
            <a:pPr lvl="1"/>
            <a:r>
              <a:rPr lang="en-US" sz="2400" dirty="0"/>
              <a:t>Next-gen distributed app frameworks </a:t>
            </a:r>
          </a:p>
          <a:p>
            <a:pPr lvl="1"/>
            <a:endParaRPr lang="en-US" sz="2400" dirty="0"/>
          </a:p>
          <a:p>
            <a:pPr lvl="1"/>
            <a:r>
              <a:rPr lang="en-US" sz="2400" dirty="0"/>
              <a:t>Interoperate with existing server applications </a:t>
            </a:r>
          </a:p>
          <a:p>
            <a:endParaRPr lang="en-US" dirty="0"/>
          </a:p>
          <a:p>
            <a:endParaRPr lang="en-US" dirty="0"/>
          </a:p>
        </p:txBody>
      </p:sp>
      <p:sp>
        <p:nvSpPr>
          <p:cNvPr id="10" name="Rectangle 9"/>
          <p:cNvSpPr/>
          <p:nvPr/>
        </p:nvSpPr>
        <p:spPr bwMode="auto">
          <a:xfrm>
            <a:off x="10248995" y="2608884"/>
            <a:ext cx="1623127" cy="3811142"/>
          </a:xfrm>
          <a:prstGeom prst="rect">
            <a:avLst/>
          </a:prstGeom>
          <a:solidFill>
            <a:schemeClr val="accent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1961" b="1" dirty="0">
              <a:solidFill>
                <a:prstClr val="white"/>
              </a:solidFill>
              <a:latin typeface="Segoe UI Light"/>
              <a:ea typeface="Segoe UI" pitchFamily="34" charset="0"/>
              <a:cs typeface="Segoe UI" pitchFamily="34" charset="0"/>
            </a:endParaRPr>
          </a:p>
        </p:txBody>
      </p:sp>
      <p:sp>
        <p:nvSpPr>
          <p:cNvPr id="11" name="TextBox 10"/>
          <p:cNvSpPr txBox="1"/>
          <p:nvPr/>
        </p:nvSpPr>
        <p:spPr>
          <a:xfrm>
            <a:off x="6738616" y="4141061"/>
            <a:ext cx="1610445" cy="977593"/>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dirty="0">
                <a:solidFill>
                  <a:srgbClr val="505050"/>
                </a:solidFill>
                <a:latin typeface="Segoe UI"/>
              </a:rPr>
              <a:t>Containers and next-gen applications</a:t>
            </a:r>
          </a:p>
        </p:txBody>
      </p:sp>
      <p:sp>
        <p:nvSpPr>
          <p:cNvPr id="33" name="TextBox 32"/>
          <p:cNvSpPr txBox="1"/>
          <p:nvPr/>
        </p:nvSpPr>
        <p:spPr>
          <a:xfrm>
            <a:off x="10248996" y="4513658"/>
            <a:ext cx="1607765" cy="977593"/>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b="1" dirty="0">
                <a:solidFill>
                  <a:prstClr val="white"/>
                </a:solidFill>
                <a:latin typeface="Segoe UI"/>
              </a:rPr>
              <a:t>Full GUI</a:t>
            </a:r>
          </a:p>
          <a:p>
            <a:pPr algn="ctr" defTabSz="914016">
              <a:lnSpc>
                <a:spcPct val="90000"/>
              </a:lnSpc>
              <a:spcAft>
                <a:spcPts val="588"/>
              </a:spcAft>
            </a:pPr>
            <a:r>
              <a:rPr lang="en-US" sz="1600" dirty="0">
                <a:solidFill>
                  <a:prstClr val="white"/>
                </a:solidFill>
                <a:latin typeface="Segoe UI"/>
              </a:rPr>
              <a:t>Specialized workloads</a:t>
            </a:r>
          </a:p>
        </p:txBody>
      </p:sp>
      <p:sp>
        <p:nvSpPr>
          <p:cNvPr id="34" name="Freeform 5"/>
          <p:cNvSpPr>
            <a:spLocks/>
          </p:cNvSpPr>
          <p:nvPr/>
        </p:nvSpPr>
        <p:spPr bwMode="auto">
          <a:xfrm>
            <a:off x="10785064" y="3857849"/>
            <a:ext cx="264656" cy="45398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35" name="Freeform 6"/>
          <p:cNvSpPr>
            <a:spLocks/>
          </p:cNvSpPr>
          <p:nvPr/>
        </p:nvSpPr>
        <p:spPr bwMode="auto">
          <a:xfrm>
            <a:off x="11049545" y="3857849"/>
            <a:ext cx="262674" cy="45398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36" name="Freeform 7"/>
          <p:cNvSpPr>
            <a:spLocks/>
          </p:cNvSpPr>
          <p:nvPr/>
        </p:nvSpPr>
        <p:spPr bwMode="auto">
          <a:xfrm>
            <a:off x="10787452" y="3710080"/>
            <a:ext cx="523369" cy="297367"/>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19" name="TextBox 18"/>
          <p:cNvSpPr txBox="1"/>
          <p:nvPr/>
        </p:nvSpPr>
        <p:spPr>
          <a:xfrm>
            <a:off x="10195030" y="1468884"/>
            <a:ext cx="1727731" cy="916217"/>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567" dirty="0">
                <a:solidFill>
                  <a:srgbClr val="505050"/>
                </a:solidFill>
                <a:latin typeface="Segoe UI"/>
              </a:rPr>
              <a:t>Third-party applications </a:t>
            </a:r>
          </a:p>
          <a:p>
            <a:pPr algn="ctr" defTabSz="914016">
              <a:lnSpc>
                <a:spcPct val="90000"/>
              </a:lnSpc>
              <a:spcAft>
                <a:spcPts val="588"/>
              </a:spcAft>
            </a:pPr>
            <a:r>
              <a:rPr lang="en-US" sz="1567" dirty="0">
                <a:solidFill>
                  <a:srgbClr val="505050"/>
                </a:solidFill>
                <a:latin typeface="Segoe UI"/>
              </a:rPr>
              <a:t>RDS experience</a:t>
            </a:r>
          </a:p>
        </p:txBody>
      </p:sp>
      <p:sp>
        <p:nvSpPr>
          <p:cNvPr id="27" name="Rectangle 26"/>
          <p:cNvSpPr/>
          <p:nvPr/>
        </p:nvSpPr>
        <p:spPr bwMode="auto">
          <a:xfrm>
            <a:off x="8493628" y="3774057"/>
            <a:ext cx="1623127" cy="2632913"/>
          </a:xfrm>
          <a:prstGeom prst="rect">
            <a:avLst/>
          </a:prstGeom>
          <a:solidFill>
            <a:schemeClr val="accent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1961" b="1" dirty="0">
              <a:solidFill>
                <a:prstClr val="white"/>
              </a:solidFill>
              <a:latin typeface="Segoe UI Light"/>
              <a:ea typeface="Segoe UI" pitchFamily="34" charset="0"/>
              <a:cs typeface="Segoe UI" pitchFamily="34" charset="0"/>
            </a:endParaRPr>
          </a:p>
        </p:txBody>
      </p:sp>
      <p:sp>
        <p:nvSpPr>
          <p:cNvPr id="41" name="Freeform 5"/>
          <p:cNvSpPr>
            <a:spLocks/>
          </p:cNvSpPr>
          <p:nvPr/>
        </p:nvSpPr>
        <p:spPr bwMode="auto">
          <a:xfrm>
            <a:off x="9048927" y="4280344"/>
            <a:ext cx="264655" cy="45398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42" name="Freeform 6"/>
          <p:cNvSpPr>
            <a:spLocks/>
          </p:cNvSpPr>
          <p:nvPr/>
        </p:nvSpPr>
        <p:spPr bwMode="auto">
          <a:xfrm>
            <a:off x="9313410" y="4280344"/>
            <a:ext cx="262674" cy="45398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solidFill>
            <a:schemeClr val="bg1"/>
          </a:solidFill>
          <a:ln w="15875">
            <a:solidFill>
              <a:schemeClr val="tx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55" name="Freeform 7"/>
          <p:cNvSpPr>
            <a:spLocks/>
          </p:cNvSpPr>
          <p:nvPr/>
        </p:nvSpPr>
        <p:spPr bwMode="auto">
          <a:xfrm>
            <a:off x="9051317" y="4132575"/>
            <a:ext cx="523369" cy="297367"/>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noFill/>
          <a:ln w="15875">
            <a:solidFill>
              <a:schemeClr val="bg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21" name="TextBox 20"/>
          <p:cNvSpPr txBox="1"/>
          <p:nvPr/>
        </p:nvSpPr>
        <p:spPr>
          <a:xfrm>
            <a:off x="8319586" y="4849606"/>
            <a:ext cx="1986833" cy="977594"/>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b="1" dirty="0">
                <a:solidFill>
                  <a:prstClr val="white"/>
                </a:solidFill>
                <a:latin typeface="Segoe UI"/>
              </a:rPr>
              <a:t>Server Core</a:t>
            </a:r>
          </a:p>
          <a:p>
            <a:pPr algn="ctr" defTabSz="914016">
              <a:lnSpc>
                <a:spcPct val="90000"/>
              </a:lnSpc>
              <a:spcAft>
                <a:spcPts val="588"/>
              </a:spcAft>
            </a:pPr>
            <a:r>
              <a:rPr lang="en-US" sz="1600" dirty="0">
                <a:solidFill>
                  <a:prstClr val="white"/>
                </a:solidFill>
                <a:latin typeface="Segoe UI"/>
              </a:rPr>
              <a:t>Lower maintenance server environment</a:t>
            </a:r>
          </a:p>
        </p:txBody>
      </p:sp>
      <p:sp>
        <p:nvSpPr>
          <p:cNvPr id="18" name="TextBox 17"/>
          <p:cNvSpPr txBox="1"/>
          <p:nvPr/>
        </p:nvSpPr>
        <p:spPr>
          <a:xfrm>
            <a:off x="8482569" y="3120534"/>
            <a:ext cx="1660864" cy="629756"/>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dirty="0">
                <a:solidFill>
                  <a:srgbClr val="505050"/>
                </a:solidFill>
                <a:latin typeface="Segoe UI"/>
              </a:rPr>
              <a:t>Traditional VM workloads</a:t>
            </a:r>
          </a:p>
        </p:txBody>
      </p:sp>
      <p:sp>
        <p:nvSpPr>
          <p:cNvPr id="28" name="Rectangle 27"/>
          <p:cNvSpPr/>
          <p:nvPr/>
        </p:nvSpPr>
        <p:spPr bwMode="auto">
          <a:xfrm>
            <a:off x="6732276" y="5022486"/>
            <a:ext cx="1623127" cy="1384483"/>
          </a:xfrm>
          <a:prstGeom prst="rect">
            <a:avLst/>
          </a:prstGeom>
          <a:solidFill>
            <a:schemeClr val="accent2">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1961" b="1" dirty="0">
              <a:solidFill>
                <a:prstClr val="white"/>
              </a:solidFill>
              <a:latin typeface="Segoe UI Light"/>
              <a:ea typeface="Segoe UI" pitchFamily="34" charset="0"/>
              <a:cs typeface="Segoe UI" pitchFamily="34" charset="0"/>
            </a:endParaRPr>
          </a:p>
        </p:txBody>
      </p:sp>
      <p:sp>
        <p:nvSpPr>
          <p:cNvPr id="38" name="Freeform 5"/>
          <p:cNvSpPr>
            <a:spLocks/>
          </p:cNvSpPr>
          <p:nvPr/>
        </p:nvSpPr>
        <p:spPr bwMode="auto">
          <a:xfrm>
            <a:off x="7257455" y="5236987"/>
            <a:ext cx="264656" cy="453984"/>
          </a:xfrm>
          <a:custGeom>
            <a:avLst/>
            <a:gdLst>
              <a:gd name="T0" fmla="*/ 267 w 267"/>
              <a:gd name="T1" fmla="*/ 153 h 458"/>
              <a:gd name="T2" fmla="*/ 267 w 267"/>
              <a:gd name="T3" fmla="*/ 458 h 458"/>
              <a:gd name="T4" fmla="*/ 0 w 267"/>
              <a:gd name="T5" fmla="*/ 305 h 458"/>
              <a:gd name="T6" fmla="*/ 2 w 267"/>
              <a:gd name="T7" fmla="*/ 0 h 458"/>
              <a:gd name="T8" fmla="*/ 267 w 267"/>
              <a:gd name="T9" fmla="*/ 153 h 458"/>
            </a:gdLst>
            <a:ahLst/>
            <a:cxnLst>
              <a:cxn ang="0">
                <a:pos x="T0" y="T1"/>
              </a:cxn>
              <a:cxn ang="0">
                <a:pos x="T2" y="T3"/>
              </a:cxn>
              <a:cxn ang="0">
                <a:pos x="T4" y="T5"/>
              </a:cxn>
              <a:cxn ang="0">
                <a:pos x="T6" y="T7"/>
              </a:cxn>
              <a:cxn ang="0">
                <a:pos x="T8" y="T9"/>
              </a:cxn>
            </a:cxnLst>
            <a:rect l="0" t="0" r="r" b="b"/>
            <a:pathLst>
              <a:path w="267" h="458">
                <a:moveTo>
                  <a:pt x="267" y="153"/>
                </a:moveTo>
                <a:lnTo>
                  <a:pt x="267" y="458"/>
                </a:lnTo>
                <a:lnTo>
                  <a:pt x="0" y="305"/>
                </a:lnTo>
                <a:lnTo>
                  <a:pt x="2" y="0"/>
                </a:lnTo>
                <a:lnTo>
                  <a:pt x="267" y="153"/>
                </a:lnTo>
                <a:close/>
              </a:path>
            </a:pathLst>
          </a:custGeom>
          <a:solidFill>
            <a:schemeClr val="bg1"/>
          </a:solidFill>
          <a:ln w="15875">
            <a:solidFill>
              <a:schemeClr val="bg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39" name="Freeform 6"/>
          <p:cNvSpPr>
            <a:spLocks/>
          </p:cNvSpPr>
          <p:nvPr/>
        </p:nvSpPr>
        <p:spPr bwMode="auto">
          <a:xfrm>
            <a:off x="7521935" y="5236987"/>
            <a:ext cx="262674" cy="453984"/>
          </a:xfrm>
          <a:custGeom>
            <a:avLst/>
            <a:gdLst>
              <a:gd name="T0" fmla="*/ 0 w 265"/>
              <a:gd name="T1" fmla="*/ 153 h 458"/>
              <a:gd name="T2" fmla="*/ 0 w 265"/>
              <a:gd name="T3" fmla="*/ 458 h 458"/>
              <a:gd name="T4" fmla="*/ 265 w 265"/>
              <a:gd name="T5" fmla="*/ 305 h 458"/>
              <a:gd name="T6" fmla="*/ 265 w 265"/>
              <a:gd name="T7" fmla="*/ 0 h 458"/>
              <a:gd name="T8" fmla="*/ 0 w 265"/>
              <a:gd name="T9" fmla="*/ 153 h 458"/>
            </a:gdLst>
            <a:ahLst/>
            <a:cxnLst>
              <a:cxn ang="0">
                <a:pos x="T0" y="T1"/>
              </a:cxn>
              <a:cxn ang="0">
                <a:pos x="T2" y="T3"/>
              </a:cxn>
              <a:cxn ang="0">
                <a:pos x="T4" y="T5"/>
              </a:cxn>
              <a:cxn ang="0">
                <a:pos x="T6" y="T7"/>
              </a:cxn>
              <a:cxn ang="0">
                <a:pos x="T8" y="T9"/>
              </a:cxn>
            </a:cxnLst>
            <a:rect l="0" t="0" r="r" b="b"/>
            <a:pathLst>
              <a:path w="265" h="458">
                <a:moveTo>
                  <a:pt x="0" y="153"/>
                </a:moveTo>
                <a:lnTo>
                  <a:pt x="0" y="458"/>
                </a:lnTo>
                <a:lnTo>
                  <a:pt x="265" y="305"/>
                </a:lnTo>
                <a:lnTo>
                  <a:pt x="265" y="0"/>
                </a:lnTo>
                <a:lnTo>
                  <a:pt x="0" y="153"/>
                </a:lnTo>
                <a:close/>
              </a:path>
            </a:pathLst>
          </a:custGeom>
          <a:noFill/>
          <a:ln w="15875">
            <a:solidFill>
              <a:schemeClr val="bg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43" name="Freeform 7"/>
          <p:cNvSpPr>
            <a:spLocks/>
          </p:cNvSpPr>
          <p:nvPr/>
        </p:nvSpPr>
        <p:spPr bwMode="auto">
          <a:xfrm>
            <a:off x="7259844" y="5089219"/>
            <a:ext cx="523369" cy="297367"/>
          </a:xfrm>
          <a:custGeom>
            <a:avLst/>
            <a:gdLst>
              <a:gd name="T0" fmla="*/ 266 w 528"/>
              <a:gd name="T1" fmla="*/ 300 h 300"/>
              <a:gd name="T2" fmla="*/ 0 w 528"/>
              <a:gd name="T3" fmla="*/ 148 h 300"/>
              <a:gd name="T4" fmla="*/ 263 w 528"/>
              <a:gd name="T5" fmla="*/ 0 h 300"/>
              <a:gd name="T6" fmla="*/ 528 w 528"/>
              <a:gd name="T7" fmla="*/ 148 h 300"/>
              <a:gd name="T8" fmla="*/ 266 w 528"/>
              <a:gd name="T9" fmla="*/ 300 h 300"/>
            </a:gdLst>
            <a:ahLst/>
            <a:cxnLst>
              <a:cxn ang="0">
                <a:pos x="T0" y="T1"/>
              </a:cxn>
              <a:cxn ang="0">
                <a:pos x="T2" y="T3"/>
              </a:cxn>
              <a:cxn ang="0">
                <a:pos x="T4" y="T5"/>
              </a:cxn>
              <a:cxn ang="0">
                <a:pos x="T6" y="T7"/>
              </a:cxn>
              <a:cxn ang="0">
                <a:pos x="T8" y="T9"/>
              </a:cxn>
            </a:cxnLst>
            <a:rect l="0" t="0" r="r" b="b"/>
            <a:pathLst>
              <a:path w="528" h="300">
                <a:moveTo>
                  <a:pt x="266" y="300"/>
                </a:moveTo>
                <a:lnTo>
                  <a:pt x="0" y="148"/>
                </a:lnTo>
                <a:lnTo>
                  <a:pt x="263" y="0"/>
                </a:lnTo>
                <a:lnTo>
                  <a:pt x="528" y="148"/>
                </a:lnTo>
                <a:lnTo>
                  <a:pt x="266" y="300"/>
                </a:lnTo>
                <a:close/>
              </a:path>
            </a:pathLst>
          </a:custGeom>
          <a:noFill/>
          <a:ln w="15875">
            <a:solidFill>
              <a:schemeClr val="bg1"/>
            </a:solidFill>
          </a:ln>
        </p:spPr>
        <p:txBody>
          <a:bodyPr vert="horz" wrap="square" lIns="91414" tIns="45706" rIns="91414" bIns="45706" numCol="1" anchor="t" anchorCtr="0" compatLnSpc="1">
            <a:prstTxWarp prst="textNoShape">
              <a:avLst/>
            </a:prstTxWarp>
          </a:bodyPr>
          <a:lstStyle/>
          <a:p>
            <a:pPr defTabSz="914367"/>
            <a:endParaRPr lang="en-US" sz="1400">
              <a:solidFill>
                <a:srgbClr val="505050"/>
              </a:solidFill>
              <a:latin typeface="Segoe UI"/>
            </a:endParaRPr>
          </a:p>
        </p:txBody>
      </p:sp>
      <p:sp>
        <p:nvSpPr>
          <p:cNvPr id="37" name="TextBox 36"/>
          <p:cNvSpPr txBox="1"/>
          <p:nvPr/>
        </p:nvSpPr>
        <p:spPr>
          <a:xfrm>
            <a:off x="6620432" y="5656429"/>
            <a:ext cx="1802192" cy="977593"/>
          </a:xfrm>
          <a:prstGeom prst="rect">
            <a:avLst/>
          </a:prstGeom>
          <a:noFill/>
        </p:spPr>
        <p:txBody>
          <a:bodyPr wrap="square" lIns="179234" tIns="143387" rIns="179234" bIns="143387" rtlCol="0">
            <a:noAutofit/>
          </a:bodyPr>
          <a:lstStyle/>
          <a:p>
            <a:pPr algn="ctr" defTabSz="914016">
              <a:lnSpc>
                <a:spcPct val="90000"/>
              </a:lnSpc>
              <a:spcAft>
                <a:spcPts val="588"/>
              </a:spcAft>
            </a:pPr>
            <a:r>
              <a:rPr lang="en-US" sz="1600" b="1" dirty="0">
                <a:solidFill>
                  <a:prstClr val="white"/>
                </a:solidFill>
                <a:latin typeface="Segoe UI"/>
              </a:rPr>
              <a:t>Nano Server</a:t>
            </a:r>
          </a:p>
          <a:p>
            <a:pPr algn="ctr" defTabSz="914016">
              <a:lnSpc>
                <a:spcPct val="90000"/>
              </a:lnSpc>
              <a:spcAft>
                <a:spcPts val="588"/>
              </a:spcAft>
            </a:pPr>
            <a:r>
              <a:rPr lang="en-US" sz="1600" dirty="0">
                <a:solidFill>
                  <a:prstClr val="white"/>
                </a:solidFill>
                <a:latin typeface="Segoe UI"/>
              </a:rPr>
              <a:t>Just enough OS</a:t>
            </a:r>
          </a:p>
        </p:txBody>
      </p:sp>
      <p:sp>
        <p:nvSpPr>
          <p:cNvPr id="22" name="TextBox 21"/>
          <p:cNvSpPr txBox="1"/>
          <p:nvPr/>
        </p:nvSpPr>
        <p:spPr>
          <a:xfrm>
            <a:off x="9987512" y="6470703"/>
            <a:ext cx="888385" cy="184666"/>
          </a:xfrm>
          <a:prstGeom prst="rect">
            <a:avLst/>
          </a:prstGeom>
          <a:noFill/>
        </p:spPr>
        <p:txBody>
          <a:bodyPr wrap="none" rtlCol="0">
            <a:spAutoFit/>
          </a:bodyPr>
          <a:lstStyle/>
          <a:p>
            <a:pPr defTabSz="914367"/>
            <a:r>
              <a:rPr lang="en-US" sz="600" dirty="0">
                <a:solidFill>
                  <a:srgbClr val="FFFFFF"/>
                </a:solidFill>
                <a:latin typeface="Segoe UI"/>
              </a:rPr>
              <a:t>Content © Microsoft</a:t>
            </a:r>
          </a:p>
        </p:txBody>
      </p:sp>
    </p:spTree>
    <p:extLst>
      <p:ext uri="{BB962C8B-B14F-4D97-AF65-F5344CB8AC3E}">
        <p14:creationId xmlns:p14="http://schemas.microsoft.com/office/powerpoint/2010/main" val="1604445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33" grpId="0"/>
      <p:bldP spid="34" grpId="0" animBg="1"/>
      <p:bldP spid="35" grpId="0" animBg="1"/>
      <p:bldP spid="36" grpId="0" animBg="1"/>
      <p:bldP spid="19" grpId="0"/>
      <p:bldP spid="27" grpId="0" animBg="1"/>
      <p:bldP spid="41" grpId="0" animBg="1"/>
      <p:bldP spid="42" grpId="0" animBg="1"/>
      <p:bldP spid="55" grpId="0" animBg="1"/>
      <p:bldP spid="21" grpId="0"/>
      <p:bldP spid="18" grpId="0"/>
      <p:bldP spid="28" grpId="0" animBg="1"/>
      <p:bldP spid="38" grpId="0" animBg="1"/>
      <p:bldP spid="39" grpId="0" animBg="1"/>
      <p:bldP spid="43" grpId="0" animBg="1"/>
      <p:bldP spid="3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High Level Architecture</a:t>
            </a:r>
          </a:p>
        </p:txBody>
      </p:sp>
      <p:sp>
        <p:nvSpPr>
          <p:cNvPr id="5" name="Rectangle 4"/>
          <p:cNvSpPr/>
          <p:nvPr/>
        </p:nvSpPr>
        <p:spPr bwMode="auto">
          <a:xfrm>
            <a:off x="282191" y="5255088"/>
            <a:ext cx="7730494"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Operating System</a:t>
            </a:r>
          </a:p>
        </p:txBody>
      </p:sp>
      <p:sp>
        <p:nvSpPr>
          <p:cNvPr id="6" name="Rectangle 5"/>
          <p:cNvSpPr/>
          <p:nvPr/>
        </p:nvSpPr>
        <p:spPr bwMode="auto">
          <a:xfrm>
            <a:off x="282190" y="4114699"/>
            <a:ext cx="7730494"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
        <p:nvSpPr>
          <p:cNvPr id="7" name="Rectangle 6"/>
          <p:cNvSpPr/>
          <p:nvPr/>
        </p:nvSpPr>
        <p:spPr bwMode="auto">
          <a:xfrm>
            <a:off x="285649" y="2974309"/>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Client</a:t>
            </a:r>
          </a:p>
        </p:txBody>
      </p:sp>
      <p:sp>
        <p:nvSpPr>
          <p:cNvPr id="8" name="Rectangle 7"/>
          <p:cNvSpPr/>
          <p:nvPr/>
        </p:nvSpPr>
        <p:spPr bwMode="auto">
          <a:xfrm>
            <a:off x="5003071" y="2985287"/>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Registry</a:t>
            </a:r>
          </a:p>
        </p:txBody>
      </p:sp>
      <p:sp>
        <p:nvSpPr>
          <p:cNvPr id="9" name="Rectangle 8"/>
          <p:cNvSpPr/>
          <p:nvPr/>
        </p:nvSpPr>
        <p:spPr bwMode="auto">
          <a:xfrm>
            <a:off x="3430597" y="2985287"/>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Compose</a:t>
            </a:r>
          </a:p>
        </p:txBody>
      </p:sp>
      <p:sp>
        <p:nvSpPr>
          <p:cNvPr id="10" name="Rectangle 9"/>
          <p:cNvSpPr/>
          <p:nvPr/>
        </p:nvSpPr>
        <p:spPr bwMode="auto">
          <a:xfrm>
            <a:off x="6575545" y="2985287"/>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Swarm</a:t>
            </a:r>
          </a:p>
        </p:txBody>
      </p:sp>
      <p:sp>
        <p:nvSpPr>
          <p:cNvPr id="12" name="Rectangle 11"/>
          <p:cNvSpPr/>
          <p:nvPr/>
        </p:nvSpPr>
        <p:spPr bwMode="auto">
          <a:xfrm>
            <a:off x="5003073" y="1851572"/>
            <a:ext cx="3006549"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a:t>
            </a:r>
            <a:br>
              <a:rPr lang="en-US" sz="1765" dirty="0">
                <a:gradFill>
                  <a:gsLst>
                    <a:gs pos="0">
                      <a:srgbClr val="FFFFFF"/>
                    </a:gs>
                    <a:gs pos="100000">
                      <a:srgbClr val="FFFFFF"/>
                    </a:gs>
                  </a:gsLst>
                  <a:lin ang="5400000" scaled="0"/>
                </a:gradFill>
                <a:latin typeface="Segoe UI"/>
                <a:ea typeface="Segoe UI" pitchFamily="34" charset="0"/>
                <a:cs typeface="Segoe UI" pitchFamily="34" charset="0"/>
              </a:rPr>
            </a:br>
            <a:r>
              <a:rPr lang="en-US" sz="1765" dirty="0">
                <a:gradFill>
                  <a:gsLst>
                    <a:gs pos="0">
                      <a:srgbClr val="FFFFFF"/>
                    </a:gs>
                    <a:gs pos="100000">
                      <a:srgbClr val="FFFFFF"/>
                    </a:gs>
                  </a:gsLst>
                  <a:lin ang="5400000" scaled="0"/>
                </a:gradFill>
                <a:latin typeface="Segoe UI"/>
                <a:ea typeface="Segoe UI" pitchFamily="34" charset="0"/>
                <a:cs typeface="Segoe UI" pitchFamily="34" charset="0"/>
              </a:rPr>
              <a:t>Universal Control Plane</a:t>
            </a:r>
          </a:p>
        </p:txBody>
      </p:sp>
      <p:sp>
        <p:nvSpPr>
          <p:cNvPr id="3" name="TextBox 2"/>
          <p:cNvSpPr txBox="1"/>
          <p:nvPr/>
        </p:nvSpPr>
        <p:spPr>
          <a:xfrm>
            <a:off x="7875428" y="1147057"/>
            <a:ext cx="1447100" cy="4443178"/>
          </a:xfrm>
          <a:prstGeom prst="rect">
            <a:avLst/>
          </a:prstGeom>
          <a:noFill/>
        </p:spPr>
        <p:txBody>
          <a:bodyPr wrap="none" lIns="179259" tIns="143407" rIns="179259" bIns="143407" rtlCol="0">
            <a:spAutoFit/>
          </a:bodyPr>
          <a:lstStyle/>
          <a:p>
            <a:pPr defTabSz="914367">
              <a:lnSpc>
                <a:spcPct val="90000"/>
              </a:lnSpc>
              <a:spcAft>
                <a:spcPts val="588"/>
              </a:spcAft>
            </a:pPr>
            <a:r>
              <a:rPr lang="en-US" sz="29403" dirty="0">
                <a:solidFill>
                  <a:srgbClr val="0078D7"/>
                </a:solidFill>
                <a:latin typeface="Segoe UI Light"/>
              </a:rPr>
              <a:t>}</a:t>
            </a:r>
          </a:p>
        </p:txBody>
      </p:sp>
      <p:sp>
        <p:nvSpPr>
          <p:cNvPr id="11" name="TextBox 10"/>
          <p:cNvSpPr txBox="1"/>
          <p:nvPr/>
        </p:nvSpPr>
        <p:spPr>
          <a:xfrm>
            <a:off x="8955598" y="2788194"/>
            <a:ext cx="3218488" cy="1440537"/>
          </a:xfrm>
          <a:prstGeom prst="rect">
            <a:avLst/>
          </a:prstGeom>
          <a:noFill/>
        </p:spPr>
        <p:txBody>
          <a:bodyPr wrap="none" lIns="179259" tIns="143407" rIns="179259" bIns="143407" rtlCol="0">
            <a:spAutoFit/>
          </a:bodyPr>
          <a:lstStyle/>
          <a:p>
            <a:pPr algn="ctr" defTabSz="914367">
              <a:lnSpc>
                <a:spcPct val="90000"/>
              </a:lnSpc>
              <a:spcAft>
                <a:spcPts val="588"/>
              </a:spcAft>
            </a:pPr>
            <a:r>
              <a:rPr lang="en-US" sz="2353" dirty="0">
                <a:solidFill>
                  <a:srgbClr val="0078D7"/>
                </a:solidFill>
                <a:latin typeface="Segoe UI"/>
              </a:rPr>
              <a:t>Container</a:t>
            </a:r>
          </a:p>
          <a:p>
            <a:pPr algn="ctr" defTabSz="914367">
              <a:lnSpc>
                <a:spcPct val="90000"/>
              </a:lnSpc>
              <a:spcAft>
                <a:spcPts val="588"/>
              </a:spcAft>
            </a:pPr>
            <a:r>
              <a:rPr lang="en-US" sz="2353" dirty="0">
                <a:solidFill>
                  <a:srgbClr val="0078D7"/>
                </a:solidFill>
                <a:latin typeface="Segoe UI"/>
              </a:rPr>
              <a:t>Development and </a:t>
            </a:r>
          </a:p>
          <a:p>
            <a:pPr algn="ctr" defTabSz="914367">
              <a:lnSpc>
                <a:spcPct val="90000"/>
              </a:lnSpc>
              <a:spcAft>
                <a:spcPts val="588"/>
              </a:spcAft>
            </a:pPr>
            <a:r>
              <a:rPr lang="en-US" sz="2353" dirty="0">
                <a:solidFill>
                  <a:srgbClr val="0078D7"/>
                </a:solidFill>
                <a:latin typeface="Segoe UI"/>
              </a:rPr>
              <a:t>Management Toolset</a:t>
            </a:r>
          </a:p>
        </p:txBody>
      </p:sp>
      <p:cxnSp>
        <p:nvCxnSpPr>
          <p:cNvPr id="14" name="Straight Connector 13"/>
          <p:cNvCxnSpPr>
            <a:cxnSpLocks/>
          </p:cNvCxnSpPr>
          <p:nvPr/>
        </p:nvCxnSpPr>
        <p:spPr>
          <a:xfrm>
            <a:off x="8162068" y="5819127"/>
            <a:ext cx="672224" cy="0"/>
          </a:xfrm>
          <a:prstGeom prst="line">
            <a:avLst/>
          </a:prstGeom>
          <a:ln w="127000">
            <a:headEnd type="none"/>
            <a:tailEnd type="non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983676" y="5494225"/>
            <a:ext cx="3058864" cy="621968"/>
          </a:xfrm>
          <a:prstGeom prst="rect">
            <a:avLst/>
          </a:prstGeom>
          <a:noFill/>
        </p:spPr>
        <p:txBody>
          <a:bodyPr wrap="square" lIns="179259" tIns="143407" rIns="179259" bIns="143407" rtlCol="0">
            <a:spAutoFit/>
          </a:bodyPr>
          <a:lstStyle/>
          <a:p>
            <a:pPr algn="ctr" defTabSz="914367">
              <a:lnSpc>
                <a:spcPct val="90000"/>
              </a:lnSpc>
              <a:spcAft>
                <a:spcPts val="588"/>
              </a:spcAft>
            </a:pPr>
            <a:r>
              <a:rPr lang="en-US" sz="2353" dirty="0">
                <a:solidFill>
                  <a:srgbClr val="0078D7"/>
                </a:solidFill>
                <a:latin typeface="Segoe UI"/>
              </a:rPr>
              <a:t>Container Runtime</a:t>
            </a:r>
          </a:p>
        </p:txBody>
      </p:sp>
      <p:sp>
        <p:nvSpPr>
          <p:cNvPr id="15" name="Rectangle 14"/>
          <p:cNvSpPr/>
          <p:nvPr/>
        </p:nvSpPr>
        <p:spPr bwMode="auto">
          <a:xfrm>
            <a:off x="1858124" y="2985287"/>
            <a:ext cx="1434077" cy="1045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43407" rIns="137141"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PowerShell</a:t>
            </a:r>
          </a:p>
        </p:txBody>
      </p:sp>
    </p:spTree>
    <p:extLst>
      <p:ext uri="{BB962C8B-B14F-4D97-AF65-F5344CB8AC3E}">
        <p14:creationId xmlns:p14="http://schemas.microsoft.com/office/powerpoint/2010/main" val="1596696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2" grpId="0" animBg="1"/>
      <p:bldP spid="3" grpId="0"/>
      <p:bldP spid="11" grpId="0"/>
      <p:bldP spid="16" grpId="0"/>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4114069" y="1561713"/>
            <a:ext cx="3998601" cy="3605679"/>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4" name="Rectangle 3"/>
          <p:cNvSpPr/>
          <p:nvPr/>
        </p:nvSpPr>
        <p:spPr bwMode="auto">
          <a:xfrm>
            <a:off x="6182853"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3" name="Rectangle 2"/>
          <p:cNvSpPr/>
          <p:nvPr/>
        </p:nvSpPr>
        <p:spPr bwMode="auto">
          <a:xfrm>
            <a:off x="4112314" y="5220621"/>
            <a:ext cx="4000357"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6" name="Rectangle 5"/>
          <p:cNvSpPr/>
          <p:nvPr/>
        </p:nvSpPr>
        <p:spPr bwMode="auto">
          <a:xfrm>
            <a:off x="6329728"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
        <p:nvSpPr>
          <p:cNvPr id="23" name="Rectangle 22"/>
          <p:cNvSpPr/>
          <p:nvPr/>
        </p:nvSpPr>
        <p:spPr bwMode="auto">
          <a:xfrm>
            <a:off x="4235321"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4370111"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4370110"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4380422"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Tree>
    <p:extLst>
      <p:ext uri="{BB962C8B-B14F-4D97-AF65-F5344CB8AC3E}">
        <p14:creationId xmlns:p14="http://schemas.microsoft.com/office/powerpoint/2010/main" val="1574735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302" y="2084187"/>
            <a:ext cx="11455338" cy="1793090"/>
          </a:xfrm>
        </p:spPr>
        <p:txBody>
          <a:bodyPr/>
          <a:lstStyle/>
          <a:p>
            <a:r>
              <a:rPr lang="en-US" dirty="0"/>
              <a:t>Containers for Windows Developers</a:t>
            </a:r>
          </a:p>
        </p:txBody>
      </p:sp>
      <p:sp>
        <p:nvSpPr>
          <p:cNvPr id="4" name="Text Placeholder 3"/>
          <p:cNvSpPr>
            <a:spLocks noGrp="1"/>
          </p:cNvSpPr>
          <p:nvPr>
            <p:ph type="body" sz="quarter" idx="12"/>
          </p:nvPr>
        </p:nvSpPr>
        <p:spPr>
          <a:xfrm>
            <a:off x="269302" y="3878573"/>
            <a:ext cx="9860611" cy="1962053"/>
          </a:xfrm>
        </p:spPr>
        <p:txBody>
          <a:bodyPr/>
          <a:lstStyle/>
          <a:p>
            <a:r>
              <a:rPr lang="en-US" dirty="0"/>
              <a:t>Michael S. Collier</a:t>
            </a:r>
          </a:p>
          <a:p>
            <a:endParaRPr lang="en-US" dirty="0"/>
          </a:p>
          <a:p>
            <a:r>
              <a:rPr lang="en-US" sz="2400" b="1" dirty="0" err="1"/>
              <a:t>StirTrek</a:t>
            </a:r>
            <a:endParaRPr lang="en-US" sz="2400" b="1" dirty="0"/>
          </a:p>
          <a:p>
            <a:r>
              <a:rPr lang="en-US" sz="2000" b="1" dirty="0"/>
              <a:t>Friday, May 5</a:t>
            </a:r>
            <a:r>
              <a:rPr lang="en-US" sz="2000" b="1" baseline="30000" dirty="0"/>
              <a:t>th</a:t>
            </a:r>
          </a:p>
          <a:p>
            <a:r>
              <a:rPr lang="en-US" sz="1600" b="1" dirty="0"/>
              <a:t>11am in Section 106</a:t>
            </a:r>
          </a:p>
        </p:txBody>
      </p:sp>
      <p:sp>
        <p:nvSpPr>
          <p:cNvPr id="5" name="TextBox 4"/>
          <p:cNvSpPr txBox="1"/>
          <p:nvPr/>
        </p:nvSpPr>
        <p:spPr>
          <a:xfrm>
            <a:off x="283308" y="5954047"/>
            <a:ext cx="1511554" cy="615516"/>
          </a:xfrm>
          <a:prstGeom prst="rect">
            <a:avLst/>
          </a:prstGeom>
          <a:noFill/>
        </p:spPr>
        <p:txBody>
          <a:bodyPr wrap="none" lIns="179285" tIns="143428" rIns="179285" bIns="143428" rtlCol="0">
            <a:spAutoFit/>
          </a:bodyPr>
          <a:lstStyle/>
          <a:p>
            <a:pPr>
              <a:lnSpc>
                <a:spcPct val="90000"/>
              </a:lnSpc>
              <a:spcAft>
                <a:spcPts val="588"/>
              </a:spcAft>
            </a:pPr>
            <a:r>
              <a:rPr lang="en-US" sz="2353" dirty="0">
                <a:gradFill>
                  <a:gsLst>
                    <a:gs pos="2917">
                      <a:schemeClr val="tx1"/>
                    </a:gs>
                    <a:gs pos="30000">
                      <a:schemeClr val="tx1"/>
                    </a:gs>
                  </a:gsLst>
                  <a:lin ang="5400000" scaled="0"/>
                </a:gradFill>
              </a:rPr>
              <a:t>#</a:t>
            </a:r>
            <a:r>
              <a:rPr lang="en-US" sz="2353" dirty="0" err="1">
                <a:gradFill>
                  <a:gsLst>
                    <a:gs pos="2917">
                      <a:schemeClr val="tx1"/>
                    </a:gs>
                    <a:gs pos="30000">
                      <a:schemeClr val="tx1"/>
                    </a:gs>
                  </a:gsLst>
                  <a:lin ang="5400000" scaled="0"/>
                </a:gradFill>
              </a:rPr>
              <a:t>StirTrek</a:t>
            </a:r>
            <a:endParaRPr lang="en-US" sz="2353"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4717591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2779007" y="1566331"/>
            <a:ext cx="3998601" cy="3605679"/>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2777250" y="5225239"/>
            <a:ext cx="6639820"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6881105" y="3464041"/>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23" name="Rectangle 22"/>
          <p:cNvSpPr/>
          <p:nvPr/>
        </p:nvSpPr>
        <p:spPr bwMode="auto">
          <a:xfrm>
            <a:off x="2900259" y="2089170"/>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3035049" y="2796685"/>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3035048" y="3556514"/>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3045359" y="4278129"/>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16" name="Rectangle 15"/>
          <p:cNvSpPr/>
          <p:nvPr/>
        </p:nvSpPr>
        <p:spPr bwMode="auto">
          <a:xfrm>
            <a:off x="4834103" y="3306637"/>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17" name="Rectangle 16"/>
          <p:cNvSpPr/>
          <p:nvPr/>
        </p:nvSpPr>
        <p:spPr bwMode="auto">
          <a:xfrm>
            <a:off x="4980978" y="4033451"/>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997066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2779007" y="1566331"/>
            <a:ext cx="3998601" cy="3605679"/>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2777250" y="5225239"/>
            <a:ext cx="6639820"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6881105" y="3464041"/>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6953784" y="4275130"/>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23" name="Rectangle 22"/>
          <p:cNvSpPr/>
          <p:nvPr/>
        </p:nvSpPr>
        <p:spPr bwMode="auto">
          <a:xfrm>
            <a:off x="2900259" y="2089170"/>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3035049" y="2796685"/>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3035048" y="3556514"/>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3045359" y="4278129"/>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16" name="Rectangle 15"/>
          <p:cNvSpPr/>
          <p:nvPr/>
        </p:nvSpPr>
        <p:spPr bwMode="auto">
          <a:xfrm>
            <a:off x="4834103" y="3306637"/>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17" name="Rectangle 16"/>
          <p:cNvSpPr/>
          <p:nvPr/>
        </p:nvSpPr>
        <p:spPr bwMode="auto">
          <a:xfrm>
            <a:off x="4980978" y="4033451"/>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876120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2779007" y="1566331"/>
            <a:ext cx="3998601" cy="3605679"/>
          </a:xfrm>
          <a:prstGeom prst="rect">
            <a:avLst/>
          </a:prstGeom>
          <a:ln>
            <a:solidFill>
              <a:schemeClr val="tx2">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2777250" y="5225239"/>
            <a:ext cx="6639820"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6881105" y="3464041"/>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6953784" y="4275130"/>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8197579" y="4275130"/>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2900259" y="2089170"/>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3035049" y="2796685"/>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3035048" y="3556514"/>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3045359" y="4278129"/>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16" name="Rectangle 15"/>
          <p:cNvSpPr/>
          <p:nvPr/>
        </p:nvSpPr>
        <p:spPr bwMode="auto">
          <a:xfrm>
            <a:off x="4834103" y="3306637"/>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17" name="Rectangle 16"/>
          <p:cNvSpPr/>
          <p:nvPr/>
        </p:nvSpPr>
        <p:spPr bwMode="auto">
          <a:xfrm>
            <a:off x="4980978" y="4033451"/>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18145194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4" y="5220621"/>
            <a:ext cx="9641713"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212570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4" y="5220621"/>
            <a:ext cx="9641713"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53" name="Rectangle 52"/>
          <p:cNvSpPr/>
          <p:nvPr/>
        </p:nvSpPr>
        <p:spPr bwMode="auto">
          <a:xfrm>
            <a:off x="8240903" y="3458934"/>
            <a:ext cx="2535966" cy="170534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54" name="Rectangle 53"/>
          <p:cNvSpPr/>
          <p:nvPr/>
        </p:nvSpPr>
        <p:spPr bwMode="auto">
          <a:xfrm>
            <a:off x="8313582"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55" name="Rectangle 54"/>
          <p:cNvSpPr/>
          <p:nvPr/>
        </p:nvSpPr>
        <p:spPr bwMode="auto">
          <a:xfrm>
            <a:off x="9557375"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1406617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1279604" y="6044257"/>
            <a:ext cx="9641714" cy="623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Hyper-V Hypervisor</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5" y="5220621"/>
            <a:ext cx="6686495"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41" name="Rectangle 40"/>
          <p:cNvSpPr/>
          <p:nvPr/>
        </p:nvSpPr>
        <p:spPr bwMode="auto">
          <a:xfrm>
            <a:off x="8229509" y="5216951"/>
            <a:ext cx="2547360" cy="64099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53" name="Rectangle 52"/>
          <p:cNvSpPr/>
          <p:nvPr/>
        </p:nvSpPr>
        <p:spPr bwMode="auto">
          <a:xfrm>
            <a:off x="8240903" y="3458934"/>
            <a:ext cx="2535966" cy="170534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54" name="Rectangle 53"/>
          <p:cNvSpPr/>
          <p:nvPr/>
        </p:nvSpPr>
        <p:spPr bwMode="auto">
          <a:xfrm>
            <a:off x="8313582"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55" name="Rectangle 54"/>
          <p:cNvSpPr/>
          <p:nvPr/>
        </p:nvSpPr>
        <p:spPr bwMode="auto">
          <a:xfrm>
            <a:off x="9557375"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1527781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7"/>
          <p:cNvSpPr/>
          <p:nvPr/>
        </p:nvSpPr>
        <p:spPr bwMode="auto">
          <a:xfrm>
            <a:off x="8183124" y="2457010"/>
            <a:ext cx="2645842" cy="3478013"/>
          </a:xfrm>
          <a:prstGeom prst="roundRect">
            <a:avLst>
              <a:gd name="adj" fmla="val 221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rgbClr val="0078D7"/>
                </a:solidFill>
                <a:latin typeface="Segoe UI"/>
                <a:ea typeface="Segoe UI" pitchFamily="34" charset="0"/>
                <a:cs typeface="Segoe UI" pitchFamily="34" charset="0"/>
              </a:rPr>
              <a:t>Virtual Machine</a:t>
            </a:r>
            <a:br>
              <a:rPr lang="en-US" sz="2353" dirty="0">
                <a:solidFill>
                  <a:srgbClr val="0078D7"/>
                </a:solidFill>
                <a:latin typeface="Segoe UI"/>
                <a:ea typeface="Segoe UI" pitchFamily="34" charset="0"/>
                <a:cs typeface="Segoe UI" pitchFamily="34" charset="0"/>
              </a:rPr>
            </a:br>
            <a:r>
              <a:rPr lang="en-US" sz="1567" i="1" dirty="0">
                <a:solidFill>
                  <a:srgbClr val="0078D7"/>
                </a:solidFill>
                <a:latin typeface="Segoe UI"/>
                <a:ea typeface="Segoe UI" pitchFamily="34" charset="0"/>
                <a:cs typeface="Segoe UI" pitchFamily="34" charset="0"/>
              </a:rPr>
              <a:t>Specifically Optimized To Run a Container</a:t>
            </a:r>
            <a:endParaRPr lang="en-US" sz="2353" i="1" dirty="0">
              <a:solidFill>
                <a:srgbClr val="0078D7"/>
              </a:soli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1279604" y="6044257"/>
            <a:ext cx="9641714" cy="623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Hyper-V Hypervisor</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5" y="5220621"/>
            <a:ext cx="6686495"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41" name="Rectangle 40"/>
          <p:cNvSpPr/>
          <p:nvPr/>
        </p:nvSpPr>
        <p:spPr bwMode="auto">
          <a:xfrm>
            <a:off x="8229509" y="5216951"/>
            <a:ext cx="2547360" cy="64099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53" name="Rectangle 52"/>
          <p:cNvSpPr/>
          <p:nvPr/>
        </p:nvSpPr>
        <p:spPr bwMode="auto">
          <a:xfrm>
            <a:off x="8240903" y="3458934"/>
            <a:ext cx="2535966" cy="170534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54" name="Rectangle 53"/>
          <p:cNvSpPr/>
          <p:nvPr/>
        </p:nvSpPr>
        <p:spPr bwMode="auto">
          <a:xfrm>
            <a:off x="8313582"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55" name="Rectangle 54"/>
          <p:cNvSpPr/>
          <p:nvPr/>
        </p:nvSpPr>
        <p:spPr bwMode="auto">
          <a:xfrm>
            <a:off x="9557375"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2114649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bwMode="auto">
          <a:xfrm>
            <a:off x="8100212" y="1967552"/>
            <a:ext cx="2821105" cy="4023053"/>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solidFill>
                  <a:srgbClr val="FFFFFF"/>
                </a:solidFill>
                <a:latin typeface="Segoe UI"/>
                <a:ea typeface="Segoe UI" pitchFamily="34" charset="0"/>
                <a:cs typeface="Segoe UI" pitchFamily="34" charset="0"/>
              </a:rPr>
              <a:t>Hyper-V Container</a:t>
            </a:r>
          </a:p>
        </p:txBody>
      </p:sp>
      <p:sp>
        <p:nvSpPr>
          <p:cNvPr id="39" name="Rounded Rectangle 7"/>
          <p:cNvSpPr/>
          <p:nvPr/>
        </p:nvSpPr>
        <p:spPr bwMode="auto">
          <a:xfrm>
            <a:off x="8183124" y="2457010"/>
            <a:ext cx="2645842" cy="3478013"/>
          </a:xfrm>
          <a:prstGeom prst="roundRect">
            <a:avLst>
              <a:gd name="adj" fmla="val 2213"/>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2353" dirty="0">
                <a:solidFill>
                  <a:srgbClr val="0078D7"/>
                </a:solidFill>
                <a:latin typeface="Segoe UI"/>
                <a:ea typeface="Segoe UI" pitchFamily="34" charset="0"/>
                <a:cs typeface="Segoe UI" pitchFamily="34" charset="0"/>
              </a:rPr>
              <a:t>Virtual Machine</a:t>
            </a:r>
            <a:br>
              <a:rPr lang="en-US" sz="2353" dirty="0">
                <a:solidFill>
                  <a:srgbClr val="0078D7"/>
                </a:solidFill>
                <a:latin typeface="Segoe UI"/>
                <a:ea typeface="Segoe UI" pitchFamily="34" charset="0"/>
                <a:cs typeface="Segoe UI" pitchFamily="34" charset="0"/>
              </a:rPr>
            </a:br>
            <a:r>
              <a:rPr lang="en-US" sz="1567" i="1" dirty="0">
                <a:solidFill>
                  <a:srgbClr val="0078D7"/>
                </a:solidFill>
                <a:latin typeface="Segoe UI"/>
                <a:ea typeface="Segoe UI" pitchFamily="34" charset="0"/>
                <a:cs typeface="Segoe UI" pitchFamily="34" charset="0"/>
              </a:rPr>
              <a:t>Specifically Optimized To Run a Container</a:t>
            </a:r>
            <a:endParaRPr lang="en-US" sz="2353" i="1" dirty="0">
              <a:solidFill>
                <a:srgbClr val="0078D7"/>
              </a:solidFill>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lang="en-US" dirty="0"/>
              <a:t>Windows Containers</a:t>
            </a:r>
          </a:p>
        </p:txBody>
      </p:sp>
      <p:sp>
        <p:nvSpPr>
          <p:cNvPr id="38" name="Rectangle 37"/>
          <p:cNvSpPr/>
          <p:nvPr/>
        </p:nvSpPr>
        <p:spPr bwMode="auto">
          <a:xfrm>
            <a:off x="1279604" y="6044257"/>
            <a:ext cx="9641714" cy="623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Hyper-V Hypervisor</a:t>
            </a:r>
          </a:p>
        </p:txBody>
      </p:sp>
      <p:sp>
        <p:nvSpPr>
          <p:cNvPr id="36" name="Rectangle 35"/>
          <p:cNvSpPr/>
          <p:nvPr/>
        </p:nvSpPr>
        <p:spPr>
          <a:xfrm>
            <a:off x="1281360" y="1561713"/>
            <a:ext cx="3998601" cy="3605679"/>
          </a:xfrm>
          <a:prstGeom prst="rect">
            <a:avLst/>
          </a:prstGeom>
          <a:ln>
            <a:solidFill>
              <a:schemeClr val="accent1">
                <a:alpha val="50000"/>
              </a:schemeClr>
            </a:solidFill>
          </a:ln>
        </p:spPr>
        <p:style>
          <a:lnRef idx="3">
            <a:schemeClr val="lt1"/>
          </a:lnRef>
          <a:fillRef idx="1">
            <a:schemeClr val="accent1"/>
          </a:fillRef>
          <a:effectRef idx="1">
            <a:schemeClr val="accent1"/>
          </a:effectRef>
          <a:fontRef idx="minor">
            <a:schemeClr val="lt1"/>
          </a:fontRef>
        </p:style>
        <p:txBody>
          <a:bodyPr rtlCol="0" anchor="t"/>
          <a:lstStyle/>
          <a:p>
            <a:pPr algn="ctr" defTabSz="914367"/>
            <a:r>
              <a:rPr lang="en-US" sz="1765" dirty="0">
                <a:solidFill>
                  <a:srgbClr val="FFFFFF"/>
                </a:solidFill>
                <a:latin typeface="Segoe UI"/>
              </a:rPr>
              <a:t>Host User Mode</a:t>
            </a:r>
          </a:p>
        </p:txBody>
      </p:sp>
      <p:sp>
        <p:nvSpPr>
          <p:cNvPr id="3" name="Rectangle 2"/>
          <p:cNvSpPr/>
          <p:nvPr/>
        </p:nvSpPr>
        <p:spPr bwMode="auto">
          <a:xfrm>
            <a:off x="1279605" y="5220621"/>
            <a:ext cx="6686495" cy="7699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7" name="Rectangle 6"/>
          <p:cNvSpPr/>
          <p:nvPr/>
        </p:nvSpPr>
        <p:spPr bwMode="auto">
          <a:xfrm>
            <a:off x="5423758" y="3458934"/>
            <a:ext cx="2535966" cy="1705340"/>
          </a:xfrm>
          <a:prstGeom prst="rect">
            <a:avLst/>
          </a:prstGeom>
          <a:solidFill>
            <a:schemeClr val="accent1"/>
          </a:solidFill>
          <a:ln>
            <a:solidFill>
              <a:schemeClr val="tx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10" name="Rectangle 9"/>
          <p:cNvSpPr/>
          <p:nvPr/>
        </p:nvSpPr>
        <p:spPr bwMode="auto">
          <a:xfrm>
            <a:off x="5496437"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11" name="Rectangle 10"/>
          <p:cNvSpPr/>
          <p:nvPr/>
        </p:nvSpPr>
        <p:spPr bwMode="auto">
          <a:xfrm>
            <a:off x="6740231"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3" name="Rectangle 22"/>
          <p:cNvSpPr/>
          <p:nvPr/>
        </p:nvSpPr>
        <p:spPr bwMode="auto">
          <a:xfrm>
            <a:off x="1402613" y="2084552"/>
            <a:ext cx="1788743" cy="2952026"/>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System Processes</a:t>
            </a:r>
          </a:p>
        </p:txBody>
      </p:sp>
      <p:sp>
        <p:nvSpPr>
          <p:cNvPr id="24" name="Rectangle 23"/>
          <p:cNvSpPr/>
          <p:nvPr/>
        </p:nvSpPr>
        <p:spPr bwMode="auto">
          <a:xfrm>
            <a:off x="1537404" y="2792067"/>
            <a:ext cx="1494991" cy="5975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Session Manager</a:t>
            </a:r>
          </a:p>
        </p:txBody>
      </p:sp>
      <p:sp>
        <p:nvSpPr>
          <p:cNvPr id="25" name="Rectangle 24"/>
          <p:cNvSpPr/>
          <p:nvPr/>
        </p:nvSpPr>
        <p:spPr bwMode="auto">
          <a:xfrm>
            <a:off x="1537403" y="3551896"/>
            <a:ext cx="1494991" cy="56428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a:gradFill>
                  <a:gsLst>
                    <a:gs pos="0">
                      <a:srgbClr val="FFFFFF"/>
                    </a:gs>
                    <a:gs pos="100000">
                      <a:srgbClr val="FFFFFF"/>
                    </a:gs>
                  </a:gsLst>
                  <a:lin ang="5400000" scaled="0"/>
                </a:gradFill>
                <a:latin typeface="Segoe UI"/>
                <a:ea typeface="Segoe UI" pitchFamily="34" charset="0"/>
                <a:cs typeface="Segoe UI" pitchFamily="34" charset="0"/>
              </a:rPr>
              <a:t>Local Security Authority</a:t>
            </a:r>
          </a:p>
        </p:txBody>
      </p:sp>
      <p:sp>
        <p:nvSpPr>
          <p:cNvPr id="27" name="Rectangle 26"/>
          <p:cNvSpPr/>
          <p:nvPr/>
        </p:nvSpPr>
        <p:spPr bwMode="auto">
          <a:xfrm>
            <a:off x="1547713" y="4273511"/>
            <a:ext cx="1494991" cy="5769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371" dirty="0" err="1">
                <a:gradFill>
                  <a:gsLst>
                    <a:gs pos="0">
                      <a:srgbClr val="FFFFFF"/>
                    </a:gs>
                    <a:gs pos="100000">
                      <a:srgbClr val="FFFFFF"/>
                    </a:gs>
                  </a:gsLst>
                  <a:lin ang="5400000" scaled="0"/>
                </a:gradFill>
                <a:latin typeface="Segoe UI"/>
                <a:ea typeface="Segoe UI" pitchFamily="34" charset="0"/>
                <a:cs typeface="Segoe UI" pitchFamily="34" charset="0"/>
              </a:rPr>
              <a:t>Etc</a:t>
            </a:r>
            <a:r>
              <a:rPr lang="en-US" sz="1371" dirty="0">
                <a:gradFill>
                  <a:gsLst>
                    <a:gs pos="0">
                      <a:srgbClr val="FFFFFF"/>
                    </a:gs>
                    <a:gs pos="100000">
                      <a:srgbClr val="FFFFFF"/>
                    </a:gs>
                  </a:gsLst>
                  <a:lin ang="5400000" scaled="0"/>
                </a:gradFill>
                <a:latin typeface="Segoe UI"/>
                <a:ea typeface="Segoe UI" pitchFamily="34" charset="0"/>
                <a:cs typeface="Segoe UI" pitchFamily="34" charset="0"/>
              </a:rPr>
              <a:t>…</a:t>
            </a:r>
          </a:p>
        </p:txBody>
      </p:sp>
      <p:sp>
        <p:nvSpPr>
          <p:cNvPr id="41" name="Rectangle 40"/>
          <p:cNvSpPr/>
          <p:nvPr/>
        </p:nvSpPr>
        <p:spPr bwMode="auto">
          <a:xfrm>
            <a:off x="8229509" y="5216951"/>
            <a:ext cx="2547360" cy="64099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Kernel</a:t>
            </a:r>
          </a:p>
        </p:txBody>
      </p:sp>
      <p:sp>
        <p:nvSpPr>
          <p:cNvPr id="53" name="Rectangle 52"/>
          <p:cNvSpPr/>
          <p:nvPr/>
        </p:nvSpPr>
        <p:spPr bwMode="auto">
          <a:xfrm>
            <a:off x="8240903" y="3458934"/>
            <a:ext cx="2535966" cy="170534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961" dirty="0">
                <a:gradFill>
                  <a:gsLst>
                    <a:gs pos="0">
                      <a:srgbClr val="FFFFFF"/>
                    </a:gs>
                    <a:gs pos="100000">
                      <a:srgbClr val="FFFFFF"/>
                    </a:gs>
                  </a:gsLst>
                  <a:lin ang="5400000" scaled="0"/>
                </a:gradFill>
                <a:latin typeface="Segoe UI"/>
                <a:ea typeface="Segoe UI" pitchFamily="34" charset="0"/>
                <a:cs typeface="Segoe UI" pitchFamily="34" charset="0"/>
              </a:rPr>
              <a:t>Windows Server Container</a:t>
            </a:r>
          </a:p>
        </p:txBody>
      </p:sp>
      <p:sp>
        <p:nvSpPr>
          <p:cNvPr id="54" name="Rectangle 53"/>
          <p:cNvSpPr/>
          <p:nvPr/>
        </p:nvSpPr>
        <p:spPr bwMode="auto">
          <a:xfrm>
            <a:off x="8313582" y="4270024"/>
            <a:ext cx="1149938" cy="821606"/>
          </a:xfrm>
          <a:prstGeom prst="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System Processes</a:t>
            </a:r>
          </a:p>
        </p:txBody>
      </p:sp>
      <p:sp>
        <p:nvSpPr>
          <p:cNvPr id="55" name="Rectangle 54"/>
          <p:cNvSpPr/>
          <p:nvPr/>
        </p:nvSpPr>
        <p:spPr bwMode="auto">
          <a:xfrm>
            <a:off x="9557375" y="4270024"/>
            <a:ext cx="1144800" cy="821606"/>
          </a:xfrm>
          <a:prstGeom prst="rect">
            <a:avLst/>
          </a:prstGeom>
          <a:ln>
            <a:solidFill>
              <a:schemeClr val="tx2"/>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175" dirty="0">
                <a:solidFill>
                  <a:srgbClr val="0078D7"/>
                </a:solidFill>
                <a:latin typeface="Segoe UI"/>
              </a:rPr>
              <a:t>Application Process(</a:t>
            </a:r>
            <a:r>
              <a:rPr lang="en-US" sz="1175" dirty="0" err="1">
                <a:solidFill>
                  <a:srgbClr val="0078D7"/>
                </a:solidFill>
                <a:latin typeface="Segoe UI"/>
              </a:rPr>
              <a:t>es</a:t>
            </a:r>
            <a:r>
              <a:rPr lang="en-US" sz="1175" dirty="0">
                <a:solidFill>
                  <a:srgbClr val="0078D7"/>
                </a:solidFill>
                <a:latin typeface="Segoe UI"/>
              </a:rPr>
              <a:t>)</a:t>
            </a:r>
          </a:p>
        </p:txBody>
      </p:sp>
      <p:sp>
        <p:nvSpPr>
          <p:cNvPr id="22" name="Rectangle 21"/>
          <p:cNvSpPr/>
          <p:nvPr/>
        </p:nvSpPr>
        <p:spPr bwMode="auto">
          <a:xfrm>
            <a:off x="3336456" y="3302019"/>
            <a:ext cx="1788743" cy="173455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solidFill>
                  <a:srgbClr val="0078D7"/>
                </a:solidFill>
                <a:latin typeface="Segoe UI"/>
                <a:ea typeface="Segoe UI" pitchFamily="34" charset="0"/>
                <a:cs typeface="Segoe UI" pitchFamily="34" charset="0"/>
              </a:rPr>
              <a:t>Container Management</a:t>
            </a:r>
          </a:p>
        </p:txBody>
      </p:sp>
      <p:sp>
        <p:nvSpPr>
          <p:cNvPr id="26" name="Rectangle 25"/>
          <p:cNvSpPr/>
          <p:nvPr/>
        </p:nvSpPr>
        <p:spPr bwMode="auto">
          <a:xfrm>
            <a:off x="3483331" y="4028833"/>
            <a:ext cx="1494991" cy="8216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algn="ctr" defTabSz="913927" fontAlgn="base">
              <a:lnSpc>
                <a:spcPct val="90000"/>
              </a:lnSpc>
              <a:spcBef>
                <a:spcPct val="0"/>
              </a:spcBef>
              <a:spcAft>
                <a:spcPct val="0"/>
              </a:spcAft>
            </a:pPr>
            <a:r>
              <a:rPr lang="en-US" sz="1765" dirty="0">
                <a:gradFill>
                  <a:gsLst>
                    <a:gs pos="0">
                      <a:srgbClr val="FFFFFF"/>
                    </a:gs>
                    <a:gs pos="100000">
                      <a:srgbClr val="FFFFFF"/>
                    </a:gs>
                  </a:gsLst>
                  <a:lin ang="5400000" scaled="0"/>
                </a:gradFill>
                <a:latin typeface="Segoe UI"/>
                <a:ea typeface="Segoe UI" pitchFamily="34" charset="0"/>
                <a:cs typeface="Segoe UI" pitchFamily="34" charset="0"/>
              </a:rPr>
              <a:t>Docker Engine</a:t>
            </a:r>
          </a:p>
        </p:txBody>
      </p:sp>
    </p:spTree>
    <p:extLst>
      <p:ext uri="{BB962C8B-B14F-4D97-AF65-F5344CB8AC3E}">
        <p14:creationId xmlns:p14="http://schemas.microsoft.com/office/powerpoint/2010/main" val="55469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941816"/>
            <a:ext cx="12192000" cy="2034403"/>
          </a:xfrm>
          <a:prstGeom prst="rect">
            <a:avLst/>
          </a:prstGeom>
          <a:noFill/>
        </p:spPr>
        <p:txBody>
          <a:bodyPr wrap="square" lIns="182880" tIns="146304" rIns="182880" bIns="146304" rtlCol="0">
            <a:spAutoFit/>
          </a:bodyPr>
          <a:lstStyle/>
          <a:p>
            <a:pPr>
              <a:lnSpc>
                <a:spcPct val="90000"/>
              </a:lnSpc>
              <a:spcAft>
                <a:spcPts val="600"/>
              </a:spcAft>
            </a:pPr>
            <a:r>
              <a:rPr lang="en-US" sz="4000" dirty="0">
                <a:gradFill>
                  <a:gsLst>
                    <a:gs pos="2917">
                      <a:schemeClr val="tx1"/>
                    </a:gs>
                    <a:gs pos="30000">
                      <a:schemeClr val="tx1"/>
                    </a:gs>
                  </a:gsLst>
                  <a:lin ang="5400000" scaled="0"/>
                </a:gradFill>
              </a:rPr>
              <a:t>“There are only two hard things in Computer Science: cache invalidation and naming things.”</a:t>
            </a:r>
          </a:p>
          <a:p>
            <a:pPr>
              <a:lnSpc>
                <a:spcPct val="90000"/>
              </a:lnSpc>
              <a:spcAft>
                <a:spcPts val="600"/>
              </a:spcAft>
            </a:pPr>
            <a:r>
              <a:rPr lang="en-US" sz="4000" dirty="0">
                <a:gradFill>
                  <a:gsLst>
                    <a:gs pos="2917">
                      <a:schemeClr val="tx1"/>
                    </a:gs>
                    <a:gs pos="30000">
                      <a:schemeClr val="tx1"/>
                    </a:gs>
                  </a:gsLst>
                  <a:lin ang="5400000" scaled="0"/>
                </a:gradFill>
              </a:rPr>
              <a:t>-- Phil </a:t>
            </a:r>
            <a:r>
              <a:rPr lang="en-US" sz="4000" dirty="0" err="1">
                <a:gradFill>
                  <a:gsLst>
                    <a:gs pos="2917">
                      <a:schemeClr val="tx1"/>
                    </a:gs>
                    <a:gs pos="30000">
                      <a:schemeClr val="tx1"/>
                    </a:gs>
                  </a:gsLst>
                  <a:lin ang="5400000" scaled="0"/>
                </a:gradFill>
              </a:rPr>
              <a:t>Karlton</a:t>
            </a:r>
            <a:endParaRPr lang="en-US" sz="4000" dirty="0">
              <a:gradFill>
                <a:gsLst>
                  <a:gs pos="2917">
                    <a:schemeClr val="tx1"/>
                  </a:gs>
                  <a:gs pos="30000">
                    <a:schemeClr val="tx1"/>
                  </a:gs>
                </a:gsLst>
                <a:lin ang="5400000" scaled="0"/>
              </a:gradFill>
            </a:endParaRPr>
          </a:p>
        </p:txBody>
      </p:sp>
      <p:sp>
        <p:nvSpPr>
          <p:cNvPr id="4" name="TextBox 3"/>
          <p:cNvSpPr txBox="1"/>
          <p:nvPr/>
        </p:nvSpPr>
        <p:spPr>
          <a:xfrm>
            <a:off x="7972746" y="6368635"/>
            <a:ext cx="5000090"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http://martinfowler.com/bliki/TwoHardThings.html</a:t>
            </a:r>
          </a:p>
        </p:txBody>
      </p:sp>
    </p:spTree>
    <p:extLst>
      <p:ext uri="{BB962C8B-B14F-4D97-AF65-F5344CB8AC3E}">
        <p14:creationId xmlns:p14="http://schemas.microsoft.com/office/powerpoint/2010/main" val="420712985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Windows Container Isolation Modes</a:t>
            </a:r>
          </a:p>
        </p:txBody>
      </p:sp>
      <p:grpSp>
        <p:nvGrpSpPr>
          <p:cNvPr id="3" name="Group 2"/>
          <p:cNvGrpSpPr/>
          <p:nvPr/>
        </p:nvGrpSpPr>
        <p:grpSpPr>
          <a:xfrm>
            <a:off x="1460810" y="4895383"/>
            <a:ext cx="4411084" cy="1943924"/>
            <a:chOff x="367014" y="4126334"/>
            <a:chExt cx="5412354" cy="2255932"/>
          </a:xfrm>
        </p:grpSpPr>
        <p:sp>
          <p:nvSpPr>
            <p:cNvPr id="6" name="Freeform 5"/>
            <p:cNvSpPr>
              <a:spLocks noChangeAspect="1" noEditPoints="1"/>
            </p:cNvSpPr>
            <p:nvPr/>
          </p:nvSpPr>
          <p:spPr bwMode="auto">
            <a:xfrm>
              <a:off x="1826373" y="4126334"/>
              <a:ext cx="1978756" cy="1744248"/>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pic>
          <p:nvPicPr>
            <p:cNvPr id="5" name="Picture 4"/>
            <p:cNvPicPr>
              <a:picLocks noChangeAspect="1"/>
            </p:cNvPicPr>
            <p:nvPr/>
          </p:nvPicPr>
          <p:blipFill>
            <a:blip r:embed="rId3"/>
            <a:stretch>
              <a:fillRect/>
            </a:stretch>
          </p:blipFill>
          <p:spPr>
            <a:xfrm>
              <a:off x="2221177" y="4637917"/>
              <a:ext cx="1164063" cy="665576"/>
            </a:xfrm>
            <a:prstGeom prst="rect">
              <a:avLst/>
            </a:prstGeom>
          </p:spPr>
        </p:pic>
        <p:sp>
          <p:nvSpPr>
            <p:cNvPr id="9" name="Rectangular Callout 8"/>
            <p:cNvSpPr/>
            <p:nvPr/>
          </p:nvSpPr>
          <p:spPr bwMode="auto">
            <a:xfrm>
              <a:off x="4339413" y="5022909"/>
              <a:ext cx="1439955" cy="847673"/>
            </a:xfrm>
            <a:prstGeom prst="wedgeRectCallout">
              <a:avLst>
                <a:gd name="adj1" fmla="val -95363"/>
                <a:gd name="adj2" fmla="val -15022"/>
              </a:avLst>
            </a:prstGeom>
            <a:solidFill>
              <a:schemeClr val="bg2">
                <a:lumMod val="50000"/>
              </a:schemeClr>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p:txBody>
        </p:sp>
        <p:sp>
          <p:nvSpPr>
            <p:cNvPr id="10" name="Rectangular Callout 9"/>
            <p:cNvSpPr/>
            <p:nvPr/>
          </p:nvSpPr>
          <p:spPr bwMode="auto">
            <a:xfrm>
              <a:off x="367014" y="4427970"/>
              <a:ext cx="1439955" cy="366964"/>
            </a:xfrm>
            <a:prstGeom prst="wedgeRectCallout">
              <a:avLst>
                <a:gd name="adj1" fmla="val 79341"/>
                <a:gd name="adj2" fmla="val 102216"/>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11" name="TextBox 10"/>
            <p:cNvSpPr txBox="1"/>
            <p:nvPr/>
          </p:nvSpPr>
          <p:spPr>
            <a:xfrm>
              <a:off x="1353590" y="5747825"/>
              <a:ext cx="2428553" cy="634441"/>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grpSp>
      <p:grpSp>
        <p:nvGrpSpPr>
          <p:cNvPr id="4" name="Group 3"/>
          <p:cNvGrpSpPr/>
          <p:nvPr/>
        </p:nvGrpSpPr>
        <p:grpSpPr>
          <a:xfrm>
            <a:off x="7057025" y="4868335"/>
            <a:ext cx="4517941" cy="1903868"/>
            <a:chOff x="6876442" y="4270330"/>
            <a:chExt cx="5543466" cy="2209446"/>
          </a:xfrm>
        </p:grpSpPr>
        <p:sp>
          <p:nvSpPr>
            <p:cNvPr id="12" name="Freeform 11"/>
            <p:cNvSpPr>
              <a:spLocks noChangeAspect="1" noEditPoints="1"/>
            </p:cNvSpPr>
            <p:nvPr/>
          </p:nvSpPr>
          <p:spPr bwMode="auto">
            <a:xfrm>
              <a:off x="8090181" y="4270330"/>
              <a:ext cx="1978756" cy="1674226"/>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sp>
          <p:nvSpPr>
            <p:cNvPr id="14" name="Rectangular Callout 13"/>
            <p:cNvSpPr/>
            <p:nvPr/>
          </p:nvSpPr>
          <p:spPr bwMode="auto">
            <a:xfrm>
              <a:off x="10626206" y="4437812"/>
              <a:ext cx="1793700" cy="843347"/>
            </a:xfrm>
            <a:prstGeom prst="wedgeRectCallout">
              <a:avLst>
                <a:gd name="adj1" fmla="val -121867"/>
                <a:gd name="adj2" fmla="val 5668"/>
              </a:avLst>
            </a:prstGeom>
            <a:solidFill>
              <a:schemeClr val="accent3">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a:p>
              <a:pPr algn="ctr" defTabSz="913854" fontAlgn="base">
                <a:spcBef>
                  <a:spcPct val="0"/>
                </a:spcBef>
                <a:spcAft>
                  <a:spcPct val="0"/>
                </a:spcAft>
              </a:pPr>
              <a:r>
                <a:rPr lang="en-US" sz="980" dirty="0">
                  <a:solidFill>
                    <a:srgbClr val="F8F8F8"/>
                  </a:solidFill>
                  <a:latin typeface="Segoe UI"/>
                </a:rPr>
                <a:t>Nested Virtual Machine</a:t>
              </a:r>
            </a:p>
          </p:txBody>
        </p:sp>
        <p:sp>
          <p:nvSpPr>
            <p:cNvPr id="16" name="TextBox 15"/>
            <p:cNvSpPr txBox="1"/>
            <p:nvPr/>
          </p:nvSpPr>
          <p:spPr>
            <a:xfrm>
              <a:off x="7885521" y="5845336"/>
              <a:ext cx="2428554" cy="634440"/>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sp>
          <p:nvSpPr>
            <p:cNvPr id="17" name="Freeform 16"/>
            <p:cNvSpPr>
              <a:spLocks noChangeAspect="1" noEditPoints="1"/>
            </p:cNvSpPr>
            <p:nvPr/>
          </p:nvSpPr>
          <p:spPr bwMode="auto">
            <a:xfrm>
              <a:off x="8471767" y="4342328"/>
              <a:ext cx="1215580" cy="938830"/>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accent3">
                <a:lumMod val="75000"/>
                <a:lumOff val="25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FFFFFF"/>
                </a:solidFill>
                <a:latin typeface="Segoe UI"/>
              </a:endParaRPr>
            </a:p>
          </p:txBody>
        </p:sp>
        <p:sp>
          <p:nvSpPr>
            <p:cNvPr id="18" name="Rectangular Callout 17"/>
            <p:cNvSpPr/>
            <p:nvPr/>
          </p:nvSpPr>
          <p:spPr bwMode="auto">
            <a:xfrm>
              <a:off x="10626208" y="5573383"/>
              <a:ext cx="1793700" cy="770807"/>
            </a:xfrm>
            <a:prstGeom prst="wedgeRectCallout">
              <a:avLst>
                <a:gd name="adj1" fmla="val -86608"/>
                <a:gd name="adj2" fmla="val -18790"/>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567" dirty="0">
                  <a:solidFill>
                    <a:srgbClr val="F8F8F8"/>
                  </a:solidFill>
                  <a:latin typeface="Segoe UI"/>
                </a:rPr>
                <a:t>Virtual Machine Host</a:t>
              </a:r>
            </a:p>
          </p:txBody>
        </p:sp>
        <p:pic>
          <p:nvPicPr>
            <p:cNvPr id="13" name="Picture 12"/>
            <p:cNvPicPr>
              <a:picLocks noChangeAspect="1"/>
            </p:cNvPicPr>
            <p:nvPr/>
          </p:nvPicPr>
          <p:blipFill>
            <a:blip r:embed="rId3"/>
            <a:stretch>
              <a:fillRect/>
            </a:stretch>
          </p:blipFill>
          <p:spPr>
            <a:xfrm>
              <a:off x="8736975" y="4566292"/>
              <a:ext cx="685162" cy="391756"/>
            </a:xfrm>
            <a:prstGeom prst="rect">
              <a:avLst/>
            </a:prstGeom>
          </p:spPr>
        </p:pic>
        <p:sp>
          <p:nvSpPr>
            <p:cNvPr id="15" name="Rectangular Callout 14"/>
            <p:cNvSpPr/>
            <p:nvPr/>
          </p:nvSpPr>
          <p:spPr bwMode="auto">
            <a:xfrm>
              <a:off x="6876442" y="4543249"/>
              <a:ext cx="1439955" cy="414799"/>
            </a:xfrm>
            <a:prstGeom prst="wedgeRectCallout">
              <a:avLst>
                <a:gd name="adj1" fmla="val 81546"/>
                <a:gd name="adj2" fmla="val -507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19" name="TextBox 18"/>
            <p:cNvSpPr txBox="1"/>
            <p:nvPr/>
          </p:nvSpPr>
          <p:spPr>
            <a:xfrm>
              <a:off x="8099937" y="5152489"/>
              <a:ext cx="369344" cy="461494"/>
            </a:xfrm>
            <a:prstGeom prst="rect">
              <a:avLst/>
            </a:prstGeom>
            <a:noFill/>
          </p:spPr>
          <p:txBody>
            <a:bodyPr wrap="none" lIns="179259" tIns="143407" rIns="179259" bIns="143407" rtlCol="0">
              <a:spAutoFit/>
            </a:bodyPr>
            <a:lstStyle/>
            <a:p>
              <a:pPr defTabSz="914367">
                <a:lnSpc>
                  <a:spcPct val="90000"/>
                </a:lnSpc>
                <a:spcAft>
                  <a:spcPts val="588"/>
                </a:spcAft>
              </a:pPr>
              <a:endParaRPr lang="en-US" sz="1175" dirty="0">
                <a:solidFill>
                  <a:srgbClr val="F8F8F8"/>
                </a:solidFill>
                <a:latin typeface="Segoe UI"/>
              </a:endParaRPr>
            </a:p>
          </p:txBody>
        </p:sp>
      </p:grpSp>
      <p:sp>
        <p:nvSpPr>
          <p:cNvPr id="20" name="TextBox 19"/>
          <p:cNvSpPr txBox="1"/>
          <p:nvPr/>
        </p:nvSpPr>
        <p:spPr>
          <a:xfrm>
            <a:off x="11170133" y="6668823"/>
            <a:ext cx="888385" cy="184666"/>
          </a:xfrm>
          <a:prstGeom prst="rect">
            <a:avLst/>
          </a:prstGeom>
          <a:noFill/>
        </p:spPr>
        <p:txBody>
          <a:bodyPr wrap="none" rtlCol="0">
            <a:spAutoFit/>
          </a:bodyPr>
          <a:lstStyle/>
          <a:p>
            <a:pPr defTabSz="914367"/>
            <a:r>
              <a:rPr lang="en-US" sz="600" dirty="0">
                <a:latin typeface="Segoe UI"/>
              </a:rPr>
              <a:t>Content © Microsoft</a:t>
            </a:r>
          </a:p>
        </p:txBody>
      </p:sp>
      <p:sp>
        <p:nvSpPr>
          <p:cNvPr id="23" name="Text Placeholder 22"/>
          <p:cNvSpPr>
            <a:spLocks noGrp="1"/>
          </p:cNvSpPr>
          <p:nvPr>
            <p:ph type="body" sz="quarter" idx="10"/>
          </p:nvPr>
        </p:nvSpPr>
        <p:spPr/>
        <p:txBody>
          <a:bodyPr/>
          <a:lstStyle/>
          <a:p>
            <a:endParaRPr lang="en-US" dirty="0"/>
          </a:p>
        </p:txBody>
      </p:sp>
      <p:graphicFrame>
        <p:nvGraphicFramePr>
          <p:cNvPr id="24" name="Table 23"/>
          <p:cNvGraphicFramePr>
            <a:graphicFrameLocks noGrp="1"/>
          </p:cNvGraphicFramePr>
          <p:nvPr>
            <p:extLst>
              <p:ext uri="{D42A27DB-BD31-4B8C-83A1-F6EECF244321}">
                <p14:modId xmlns:p14="http://schemas.microsoft.com/office/powerpoint/2010/main" val="2735785574"/>
              </p:ext>
            </p:extLst>
          </p:nvPr>
        </p:nvGraphicFramePr>
        <p:xfrm>
          <a:off x="266921" y="1150355"/>
          <a:ext cx="11655840" cy="2077345"/>
        </p:xfrm>
        <a:graphic>
          <a:graphicData uri="http://schemas.openxmlformats.org/drawingml/2006/table">
            <a:tbl>
              <a:tblPr firstRow="1" bandRow="1">
                <a:tableStyleId>{5C22544A-7EE6-4342-B048-85BDC9FD1C3A}</a:tableStyleId>
              </a:tblPr>
              <a:tblGrid>
                <a:gridCol w="3885280">
                  <a:extLst>
                    <a:ext uri="{9D8B030D-6E8A-4147-A177-3AD203B41FA5}">
                      <a16:colId xmlns:a16="http://schemas.microsoft.com/office/drawing/2014/main" val="1012969384"/>
                    </a:ext>
                  </a:extLst>
                </a:gridCol>
                <a:gridCol w="3885280">
                  <a:extLst>
                    <a:ext uri="{9D8B030D-6E8A-4147-A177-3AD203B41FA5}">
                      <a16:colId xmlns:a16="http://schemas.microsoft.com/office/drawing/2014/main" val="1568339110"/>
                    </a:ext>
                  </a:extLst>
                </a:gridCol>
                <a:gridCol w="3885280">
                  <a:extLst>
                    <a:ext uri="{9D8B030D-6E8A-4147-A177-3AD203B41FA5}">
                      <a16:colId xmlns:a16="http://schemas.microsoft.com/office/drawing/2014/main" val="1515869506"/>
                    </a:ext>
                  </a:extLst>
                </a:gridCol>
              </a:tblGrid>
              <a:tr h="415469">
                <a:tc>
                  <a:txBody>
                    <a:bodyPr/>
                    <a:lstStyle/>
                    <a:p>
                      <a:pPr algn="ctr"/>
                      <a:r>
                        <a:rPr lang="en-US" dirty="0"/>
                        <a:t>Host Operating System</a:t>
                      </a:r>
                    </a:p>
                  </a:txBody>
                  <a:tcPr/>
                </a:tc>
                <a:tc>
                  <a:txBody>
                    <a:bodyPr/>
                    <a:lstStyle/>
                    <a:p>
                      <a:pPr algn="ctr"/>
                      <a:r>
                        <a:rPr lang="en-US" dirty="0"/>
                        <a:t>Windows Server Container</a:t>
                      </a:r>
                    </a:p>
                  </a:txBody>
                  <a:tcPr/>
                </a:tc>
                <a:tc>
                  <a:txBody>
                    <a:bodyPr/>
                    <a:lstStyle/>
                    <a:p>
                      <a:pPr algn="ctr"/>
                      <a:r>
                        <a:rPr lang="en-US"/>
                        <a:t>Hyper-V Container</a:t>
                      </a:r>
                      <a:endParaRPr lang="en-US" dirty="0"/>
                    </a:p>
                  </a:txBody>
                  <a:tcPr/>
                </a:tc>
                <a:extLst>
                  <a:ext uri="{0D108BD9-81ED-4DB2-BD59-A6C34878D82A}">
                    <a16:rowId xmlns:a16="http://schemas.microsoft.com/office/drawing/2014/main" val="3868505229"/>
                  </a:ext>
                </a:extLst>
              </a:tr>
              <a:tr h="415469">
                <a:tc>
                  <a:txBody>
                    <a:bodyPr/>
                    <a:lstStyle/>
                    <a:p>
                      <a:pPr algn="ctr"/>
                      <a:r>
                        <a:rPr lang="en-US" dirty="0"/>
                        <a:t>Windows Server 2016 with Desktop</a:t>
                      </a:r>
                    </a:p>
                  </a:txBody>
                  <a:tcPr/>
                </a:tc>
                <a:tc>
                  <a:txBody>
                    <a:bodyPr/>
                    <a:lstStyle/>
                    <a:p>
                      <a:pPr algn="ctr"/>
                      <a:r>
                        <a:rPr lang="en-US" dirty="0"/>
                        <a:t>Server Core / Nano Server</a:t>
                      </a:r>
                    </a:p>
                  </a:txBody>
                  <a:tcPr/>
                </a:tc>
                <a:tc>
                  <a:txBody>
                    <a:bodyPr/>
                    <a:lstStyle/>
                    <a:p>
                      <a:pPr algn="ctr"/>
                      <a:r>
                        <a:rPr lang="en-US" dirty="0"/>
                        <a:t>Server Core / Nano Server</a:t>
                      </a:r>
                    </a:p>
                  </a:txBody>
                  <a:tcPr/>
                </a:tc>
                <a:extLst>
                  <a:ext uri="{0D108BD9-81ED-4DB2-BD59-A6C34878D82A}">
                    <a16:rowId xmlns:a16="http://schemas.microsoft.com/office/drawing/2014/main" val="145262165"/>
                  </a:ext>
                </a:extLst>
              </a:tr>
              <a:tr h="415469">
                <a:tc>
                  <a:txBody>
                    <a:bodyPr/>
                    <a:lstStyle/>
                    <a:p>
                      <a:pPr algn="ctr"/>
                      <a:r>
                        <a:rPr lang="en-US" dirty="0"/>
                        <a:t>Windows Server 2016 Core</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dirty="0"/>
                        <a:t>Server Core / Nano Server</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505050"/>
                          </a:solidFill>
                          <a:effectLst/>
                          <a:uLnTx/>
                          <a:uFillTx/>
                          <a:latin typeface="Segoe UI"/>
                          <a:ea typeface="+mn-ea"/>
                          <a:cs typeface="+mn-cs"/>
                        </a:rPr>
                        <a:t>Server Core / Nano Server</a:t>
                      </a:r>
                      <a:endParaRPr kumimoji="0" lang="en-US" sz="1765" b="0" i="0" u="none" strike="noStrike" kern="1200" cap="none" spc="0" normalizeH="0" baseline="0" noProof="0" dirty="0">
                        <a:ln>
                          <a:noFill/>
                        </a:ln>
                        <a:solidFill>
                          <a:srgbClr val="505050"/>
                        </a:solidFill>
                        <a:effectLst/>
                        <a:uLnTx/>
                        <a:uFillTx/>
                        <a:latin typeface="Segoe UI"/>
                        <a:ea typeface="+mn-ea"/>
                        <a:cs typeface="+mn-cs"/>
                      </a:endParaRPr>
                    </a:p>
                  </a:txBody>
                  <a:tcPr/>
                </a:tc>
                <a:extLst>
                  <a:ext uri="{0D108BD9-81ED-4DB2-BD59-A6C34878D82A}">
                    <a16:rowId xmlns:a16="http://schemas.microsoft.com/office/drawing/2014/main" val="3396498342"/>
                  </a:ext>
                </a:extLst>
              </a:tr>
              <a:tr h="415469">
                <a:tc>
                  <a:txBody>
                    <a:bodyPr/>
                    <a:lstStyle/>
                    <a:p>
                      <a:pPr algn="ctr"/>
                      <a:r>
                        <a:rPr lang="en-US" dirty="0"/>
                        <a:t>Nano Server</a:t>
                      </a:r>
                    </a:p>
                  </a:txBody>
                  <a:tcPr/>
                </a:tc>
                <a:tc>
                  <a:txBody>
                    <a:bodyPr/>
                    <a:lstStyle/>
                    <a:p>
                      <a:pPr algn="ctr"/>
                      <a:r>
                        <a:rPr lang="en-US" dirty="0"/>
                        <a:t>Nano Server</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mn-cs"/>
                        </a:rPr>
                        <a:t>Server Core / Nano Server</a:t>
                      </a:r>
                    </a:p>
                  </a:txBody>
                  <a:tcPr/>
                </a:tc>
                <a:extLst>
                  <a:ext uri="{0D108BD9-81ED-4DB2-BD59-A6C34878D82A}">
                    <a16:rowId xmlns:a16="http://schemas.microsoft.com/office/drawing/2014/main" val="4256979647"/>
                  </a:ext>
                </a:extLst>
              </a:tr>
              <a:tr h="415469">
                <a:tc>
                  <a:txBody>
                    <a:bodyPr/>
                    <a:lstStyle/>
                    <a:p>
                      <a:pPr algn="ctr"/>
                      <a:r>
                        <a:rPr lang="en-US" dirty="0"/>
                        <a:t>Windows 10 Pro / Enterprise</a:t>
                      </a:r>
                    </a:p>
                  </a:txBody>
                  <a:tcPr/>
                </a:tc>
                <a:tc>
                  <a:txBody>
                    <a:bodyPr/>
                    <a:lstStyle/>
                    <a:p>
                      <a:pPr algn="ctr"/>
                      <a:r>
                        <a:rPr lang="en-US" dirty="0"/>
                        <a:t>Not Available</a:t>
                      </a:r>
                    </a:p>
                  </a:txBody>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505050"/>
                          </a:solidFill>
                          <a:effectLst/>
                          <a:uLnTx/>
                          <a:uFillTx/>
                          <a:latin typeface="Segoe UI"/>
                          <a:ea typeface="+mn-ea"/>
                          <a:cs typeface="+mn-cs"/>
                        </a:rPr>
                        <a:t>Server Core / Nano Server</a:t>
                      </a:r>
                    </a:p>
                  </a:txBody>
                  <a:tcPr/>
                </a:tc>
                <a:extLst>
                  <a:ext uri="{0D108BD9-81ED-4DB2-BD59-A6C34878D82A}">
                    <a16:rowId xmlns:a16="http://schemas.microsoft.com/office/drawing/2014/main" val="4051411220"/>
                  </a:ext>
                </a:extLst>
              </a:tr>
            </a:tbl>
          </a:graphicData>
        </a:graphic>
      </p:graphicFrame>
      <p:sp>
        <p:nvSpPr>
          <p:cNvPr id="25" name="TextBox 24"/>
          <p:cNvSpPr txBox="1"/>
          <p:nvPr/>
        </p:nvSpPr>
        <p:spPr>
          <a:xfrm>
            <a:off x="167269" y="3293075"/>
            <a:ext cx="11755492" cy="1480405"/>
          </a:xfrm>
          <a:prstGeom prst="rect">
            <a:avLst/>
          </a:prstGeom>
          <a:noFill/>
        </p:spPr>
        <p:txBody>
          <a:bodyPr wrap="square" lIns="182880" tIns="146304" rIns="182880" bIns="146304" rtlCol="0">
            <a:spAutoFit/>
          </a:bodyPr>
          <a:lstStyle/>
          <a:p>
            <a:pPr>
              <a:lnSpc>
                <a:spcPct val="90000"/>
              </a:lnSpc>
              <a:spcAft>
                <a:spcPts val="600"/>
              </a:spcAft>
            </a:pPr>
            <a:r>
              <a:rPr lang="en-US" sz="2000" b="1" dirty="0">
                <a:solidFill>
                  <a:schemeClr val="accent3"/>
                </a:solidFill>
              </a:rPr>
              <a:t>Windows Server</a:t>
            </a:r>
            <a:r>
              <a:rPr lang="en-US" sz="2000" dirty="0">
                <a:gradFill>
                  <a:gsLst>
                    <a:gs pos="2917">
                      <a:schemeClr val="tx1"/>
                    </a:gs>
                    <a:gs pos="30000">
                      <a:schemeClr val="tx1"/>
                    </a:gs>
                  </a:gsLst>
                  <a:lin ang="5400000" scaled="0"/>
                </a:gradFill>
              </a:rPr>
              <a:t>:</a:t>
            </a:r>
            <a:r>
              <a:rPr lang="en-US" sz="2000" b="1" dirty="0">
                <a:gradFill>
                  <a:gsLst>
                    <a:gs pos="2917">
                      <a:schemeClr val="tx1"/>
                    </a:gs>
                    <a:gs pos="30000">
                      <a:schemeClr val="tx1"/>
                    </a:gs>
                  </a:gsLst>
                  <a:lin ang="5400000" scaled="0"/>
                </a:gradFill>
              </a:rPr>
              <a:t> </a:t>
            </a:r>
            <a:r>
              <a:rPr lang="en-US" sz="2000" dirty="0">
                <a:gradFill>
                  <a:gsLst>
                    <a:gs pos="2917">
                      <a:schemeClr val="tx1"/>
                    </a:gs>
                    <a:gs pos="30000">
                      <a:schemeClr val="tx1"/>
                    </a:gs>
                  </a:gsLst>
                  <a:lin ang="5400000" scaled="0"/>
                </a:gradFill>
              </a:rPr>
              <a:t>shared-kernel process-isolation (similar to Linux). Fast startup with minimal overhead.</a:t>
            </a:r>
          </a:p>
          <a:p>
            <a:pPr>
              <a:lnSpc>
                <a:spcPct val="90000"/>
              </a:lnSpc>
              <a:spcAft>
                <a:spcPts val="600"/>
              </a:spcAft>
            </a:pPr>
            <a:r>
              <a:rPr lang="en-US" sz="2000" b="1" dirty="0">
                <a:solidFill>
                  <a:schemeClr val="accent3"/>
                </a:solidFill>
              </a:rPr>
              <a:t>Hyper-V</a:t>
            </a:r>
            <a:r>
              <a:rPr lang="en-US" sz="2000" dirty="0">
                <a:gradFill>
                  <a:gsLst>
                    <a:gs pos="2917">
                      <a:schemeClr val="tx1"/>
                    </a:gs>
                    <a:gs pos="30000">
                      <a:schemeClr val="tx1"/>
                    </a:gs>
                  </a:gsLst>
                  <a:lin ang="5400000" scaled="0"/>
                </a:gradFill>
              </a:rPr>
              <a:t>: processes run inside a very minimal hypervisor created at startup. Better isolation; slower startup &amp; increased resource overhead.</a:t>
            </a:r>
            <a:endParaRPr lang="en-US" sz="2000" b="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3152919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Michael S. Collier</a:t>
            </a:r>
          </a:p>
        </p:txBody>
      </p:sp>
      <p:sp>
        <p:nvSpPr>
          <p:cNvPr id="5" name="Text Placeholder 4"/>
          <p:cNvSpPr>
            <a:spLocks noGrp="1"/>
          </p:cNvSpPr>
          <p:nvPr>
            <p:ph type="body" sz="quarter" idx="10"/>
          </p:nvPr>
        </p:nvSpPr>
        <p:spPr>
          <a:xfrm>
            <a:off x="269239" y="1189177"/>
            <a:ext cx="11653523" cy="5739007"/>
          </a:xfrm>
        </p:spPr>
        <p:txBody>
          <a:bodyPr/>
          <a:lstStyle/>
          <a:p>
            <a:r>
              <a:rPr lang="en-US" dirty="0"/>
              <a:t>Senior Software Development Engineer, </a:t>
            </a:r>
          </a:p>
          <a:p>
            <a:r>
              <a:rPr lang="en-US" dirty="0"/>
              <a:t>DX TED – Global Commercial ISV</a:t>
            </a:r>
          </a:p>
          <a:p>
            <a:endParaRPr lang="en-US" sz="2000" dirty="0"/>
          </a:p>
          <a:p>
            <a:endParaRPr lang="en-US" sz="2000" dirty="0"/>
          </a:p>
          <a:p>
            <a:endParaRPr lang="en-US" sz="2000" dirty="0"/>
          </a:p>
          <a:p>
            <a:r>
              <a:rPr lang="en-US" dirty="0"/>
              <a:t>michael.collier@microsoft.com</a:t>
            </a:r>
          </a:p>
          <a:p>
            <a:endParaRPr lang="en-US" sz="2000" dirty="0"/>
          </a:p>
          <a:p>
            <a:r>
              <a:rPr lang="en-US" dirty="0"/>
              <a:t>@</a:t>
            </a:r>
            <a:r>
              <a:rPr lang="en-US" dirty="0" err="1"/>
              <a:t>MichaelCollier</a:t>
            </a:r>
            <a:endParaRPr lang="en-US" dirty="0"/>
          </a:p>
          <a:p>
            <a:endParaRPr lang="en-US" sz="2000" dirty="0"/>
          </a:p>
          <a:p>
            <a:r>
              <a:rPr lang="en-US" dirty="0"/>
              <a:t>www.MichaelSCollier.com</a:t>
            </a:r>
          </a:p>
          <a:p>
            <a:r>
              <a:rPr lang="en-US" dirty="0"/>
              <a:t> </a:t>
            </a:r>
          </a:p>
        </p:txBody>
      </p:sp>
    </p:spTree>
    <p:extLst>
      <p:ext uri="{BB962C8B-B14F-4D97-AF65-F5344CB8AC3E}">
        <p14:creationId xmlns:p14="http://schemas.microsoft.com/office/powerpoint/2010/main" val="290313331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Guidance</a:t>
            </a:r>
          </a:p>
        </p:txBody>
      </p:sp>
      <p:sp>
        <p:nvSpPr>
          <p:cNvPr id="3" name="Text Placeholder 2"/>
          <p:cNvSpPr>
            <a:spLocks noGrp="1"/>
          </p:cNvSpPr>
          <p:nvPr>
            <p:ph type="body" sz="quarter" idx="10"/>
          </p:nvPr>
        </p:nvSpPr>
        <p:spPr>
          <a:xfrm>
            <a:off x="269239" y="1189177"/>
            <a:ext cx="11653523" cy="2055114"/>
          </a:xfrm>
        </p:spPr>
        <p:txBody>
          <a:bodyPr/>
          <a:lstStyle/>
          <a:p>
            <a:r>
              <a:rPr lang="en-US" dirty="0"/>
              <a:t>Deploy-time difference</a:t>
            </a:r>
          </a:p>
          <a:p>
            <a:endParaRPr lang="en-US" dirty="0"/>
          </a:p>
          <a:p>
            <a:r>
              <a:rPr lang="en-US" dirty="0"/>
              <a:t>Security and Isolation</a:t>
            </a:r>
          </a:p>
        </p:txBody>
      </p:sp>
      <p:grpSp>
        <p:nvGrpSpPr>
          <p:cNvPr id="4" name="Group 3"/>
          <p:cNvGrpSpPr/>
          <p:nvPr/>
        </p:nvGrpSpPr>
        <p:grpSpPr>
          <a:xfrm>
            <a:off x="762978" y="3357845"/>
            <a:ext cx="4411084" cy="1943924"/>
            <a:chOff x="367014" y="4126334"/>
            <a:chExt cx="5412354" cy="2255932"/>
          </a:xfrm>
        </p:grpSpPr>
        <p:sp>
          <p:nvSpPr>
            <p:cNvPr id="5" name="Freeform 5"/>
            <p:cNvSpPr>
              <a:spLocks noChangeAspect="1" noEditPoints="1"/>
            </p:cNvSpPr>
            <p:nvPr/>
          </p:nvSpPr>
          <p:spPr bwMode="auto">
            <a:xfrm>
              <a:off x="1826373" y="4126334"/>
              <a:ext cx="1978756" cy="1744248"/>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pic>
          <p:nvPicPr>
            <p:cNvPr id="6" name="Picture 5"/>
            <p:cNvPicPr>
              <a:picLocks noChangeAspect="1"/>
            </p:cNvPicPr>
            <p:nvPr/>
          </p:nvPicPr>
          <p:blipFill>
            <a:blip r:embed="rId3"/>
            <a:stretch>
              <a:fillRect/>
            </a:stretch>
          </p:blipFill>
          <p:spPr>
            <a:xfrm>
              <a:off x="2221177" y="4637917"/>
              <a:ext cx="1164063" cy="665576"/>
            </a:xfrm>
            <a:prstGeom prst="rect">
              <a:avLst/>
            </a:prstGeom>
          </p:spPr>
        </p:pic>
        <p:sp>
          <p:nvSpPr>
            <p:cNvPr id="7" name="Rectangular Callout 8"/>
            <p:cNvSpPr/>
            <p:nvPr/>
          </p:nvSpPr>
          <p:spPr bwMode="auto">
            <a:xfrm>
              <a:off x="4339413" y="5022909"/>
              <a:ext cx="1439955" cy="847673"/>
            </a:xfrm>
            <a:prstGeom prst="wedgeRectCallout">
              <a:avLst>
                <a:gd name="adj1" fmla="val -95363"/>
                <a:gd name="adj2" fmla="val -15022"/>
              </a:avLst>
            </a:prstGeom>
            <a:solidFill>
              <a:schemeClr val="bg2">
                <a:lumMod val="50000"/>
              </a:schemeClr>
            </a:solidFill>
            <a:ln>
              <a:noFill/>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p:txBody>
        </p:sp>
        <p:sp>
          <p:nvSpPr>
            <p:cNvPr id="8" name="Rectangular Callout 9"/>
            <p:cNvSpPr/>
            <p:nvPr/>
          </p:nvSpPr>
          <p:spPr bwMode="auto">
            <a:xfrm>
              <a:off x="367014" y="4427970"/>
              <a:ext cx="1439955" cy="366964"/>
            </a:xfrm>
            <a:prstGeom prst="wedgeRectCallout">
              <a:avLst>
                <a:gd name="adj1" fmla="val 79341"/>
                <a:gd name="adj2" fmla="val 102216"/>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9" name="TextBox 8"/>
            <p:cNvSpPr txBox="1"/>
            <p:nvPr/>
          </p:nvSpPr>
          <p:spPr>
            <a:xfrm>
              <a:off x="1353590" y="5747825"/>
              <a:ext cx="2428553" cy="634441"/>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grpSp>
      <p:grpSp>
        <p:nvGrpSpPr>
          <p:cNvPr id="10" name="Group 9"/>
          <p:cNvGrpSpPr/>
          <p:nvPr/>
        </p:nvGrpSpPr>
        <p:grpSpPr>
          <a:xfrm>
            <a:off x="6976706" y="3357845"/>
            <a:ext cx="4517941" cy="1903868"/>
            <a:chOff x="6876442" y="4270330"/>
            <a:chExt cx="5543466" cy="2209446"/>
          </a:xfrm>
        </p:grpSpPr>
        <p:sp>
          <p:nvSpPr>
            <p:cNvPr id="11" name="Freeform 11"/>
            <p:cNvSpPr>
              <a:spLocks noChangeAspect="1" noEditPoints="1"/>
            </p:cNvSpPr>
            <p:nvPr/>
          </p:nvSpPr>
          <p:spPr bwMode="auto">
            <a:xfrm>
              <a:off x="8090181" y="4270330"/>
              <a:ext cx="1978756" cy="1674226"/>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bg2">
                <a:lumMod val="50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505050"/>
                </a:solidFill>
                <a:latin typeface="Segoe UI"/>
              </a:endParaRPr>
            </a:p>
          </p:txBody>
        </p:sp>
        <p:sp>
          <p:nvSpPr>
            <p:cNvPr id="12" name="Rectangular Callout 13"/>
            <p:cNvSpPr/>
            <p:nvPr/>
          </p:nvSpPr>
          <p:spPr bwMode="auto">
            <a:xfrm>
              <a:off x="10626206" y="4437812"/>
              <a:ext cx="1793700" cy="843347"/>
            </a:xfrm>
            <a:prstGeom prst="wedgeRectCallout">
              <a:avLst>
                <a:gd name="adj1" fmla="val -121867"/>
                <a:gd name="adj2" fmla="val 5668"/>
              </a:avLst>
            </a:prstGeom>
            <a:solidFill>
              <a:schemeClr val="accent3">
                <a:lumMod val="75000"/>
                <a:lumOff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solidFill>
                    <a:srgbClr val="FFFFFF"/>
                  </a:solidFill>
                  <a:latin typeface="Segoe UI"/>
                </a:rPr>
                <a:t>Container Host</a:t>
              </a:r>
            </a:p>
            <a:p>
              <a:pPr algn="ctr" defTabSz="913854" fontAlgn="base">
                <a:spcBef>
                  <a:spcPct val="0"/>
                </a:spcBef>
                <a:spcAft>
                  <a:spcPct val="0"/>
                </a:spcAft>
              </a:pPr>
              <a:r>
                <a:rPr lang="en-US" sz="980" dirty="0">
                  <a:solidFill>
                    <a:srgbClr val="F8F8F8"/>
                  </a:solidFill>
                  <a:latin typeface="Segoe UI"/>
                </a:rPr>
                <a:t>Nested Virtual Machine</a:t>
              </a:r>
            </a:p>
          </p:txBody>
        </p:sp>
        <p:sp>
          <p:nvSpPr>
            <p:cNvPr id="13" name="TextBox 12"/>
            <p:cNvSpPr txBox="1"/>
            <p:nvPr/>
          </p:nvSpPr>
          <p:spPr>
            <a:xfrm>
              <a:off x="7885521" y="5845336"/>
              <a:ext cx="2428554" cy="634440"/>
            </a:xfrm>
            <a:prstGeom prst="rect">
              <a:avLst/>
            </a:prstGeom>
            <a:noFill/>
          </p:spPr>
          <p:txBody>
            <a:bodyPr wrap="none" lIns="179259" tIns="143407" rIns="179259" bIns="143407" rtlCol="0">
              <a:spAutoFit/>
            </a:bodyPr>
            <a:lstStyle/>
            <a:p>
              <a:pPr defTabSz="914367">
                <a:lnSpc>
                  <a:spcPct val="90000"/>
                </a:lnSpc>
                <a:spcAft>
                  <a:spcPts val="588"/>
                </a:spcAft>
              </a:pPr>
              <a:r>
                <a:rPr lang="en-US" sz="2353" dirty="0">
                  <a:gradFill>
                    <a:gsLst>
                      <a:gs pos="2917">
                        <a:srgbClr val="505050"/>
                      </a:gs>
                      <a:gs pos="30000">
                        <a:srgbClr val="505050"/>
                      </a:gs>
                    </a:gsLst>
                    <a:lin ang="5400000" scaled="0"/>
                  </a:gradFill>
                  <a:latin typeface="Segoe UI"/>
                </a:rPr>
                <a:t>Physical Server</a:t>
              </a:r>
            </a:p>
          </p:txBody>
        </p:sp>
        <p:sp>
          <p:nvSpPr>
            <p:cNvPr id="14" name="Freeform 16"/>
            <p:cNvSpPr>
              <a:spLocks noChangeAspect="1" noEditPoints="1"/>
            </p:cNvSpPr>
            <p:nvPr/>
          </p:nvSpPr>
          <p:spPr bwMode="auto">
            <a:xfrm>
              <a:off x="8471767" y="4342328"/>
              <a:ext cx="1215580" cy="938830"/>
            </a:xfrm>
            <a:custGeom>
              <a:avLst/>
              <a:gdLst>
                <a:gd name="T0" fmla="*/ 1 w 187"/>
                <a:gd name="T1" fmla="*/ 102 h 143"/>
                <a:gd name="T2" fmla="*/ 6 w 187"/>
                <a:gd name="T3" fmla="*/ 84 h 143"/>
                <a:gd name="T4" fmla="*/ 21 w 187"/>
                <a:gd name="T5" fmla="*/ 32 h 143"/>
                <a:gd name="T6" fmla="*/ 29 w 187"/>
                <a:gd name="T7" fmla="*/ 1 h 143"/>
                <a:gd name="T8" fmla="*/ 31 w 187"/>
                <a:gd name="T9" fmla="*/ 0 h 143"/>
                <a:gd name="T10" fmla="*/ 36 w 187"/>
                <a:gd name="T11" fmla="*/ 0 h 143"/>
                <a:gd name="T12" fmla="*/ 86 w 187"/>
                <a:gd name="T13" fmla="*/ 0 h 143"/>
                <a:gd name="T14" fmla="*/ 114 w 187"/>
                <a:gd name="T15" fmla="*/ 0 h 143"/>
                <a:gd name="T16" fmla="*/ 156 w 187"/>
                <a:gd name="T17" fmla="*/ 0 h 143"/>
                <a:gd name="T18" fmla="*/ 157 w 187"/>
                <a:gd name="T19" fmla="*/ 0 h 143"/>
                <a:gd name="T20" fmla="*/ 158 w 187"/>
                <a:gd name="T21" fmla="*/ 1 h 143"/>
                <a:gd name="T22" fmla="*/ 163 w 187"/>
                <a:gd name="T23" fmla="*/ 20 h 143"/>
                <a:gd name="T24" fmla="*/ 178 w 187"/>
                <a:gd name="T25" fmla="*/ 72 h 143"/>
                <a:gd name="T26" fmla="*/ 186 w 187"/>
                <a:gd name="T27" fmla="*/ 102 h 143"/>
                <a:gd name="T28" fmla="*/ 184 w 187"/>
                <a:gd name="T29" fmla="*/ 105 h 143"/>
                <a:gd name="T30" fmla="*/ 163 w 187"/>
                <a:gd name="T31" fmla="*/ 105 h 143"/>
                <a:gd name="T32" fmla="*/ 109 w 187"/>
                <a:gd name="T33" fmla="*/ 105 h 143"/>
                <a:gd name="T34" fmla="*/ 88 w 187"/>
                <a:gd name="T35" fmla="*/ 105 h 143"/>
                <a:gd name="T36" fmla="*/ 38 w 187"/>
                <a:gd name="T37" fmla="*/ 105 h 143"/>
                <a:gd name="T38" fmla="*/ 3 w 187"/>
                <a:gd name="T39" fmla="*/ 105 h 143"/>
                <a:gd name="T40" fmla="*/ 1 w 187"/>
                <a:gd name="T41" fmla="*/ 102 h 143"/>
                <a:gd name="T42" fmla="*/ 186 w 187"/>
                <a:gd name="T43" fmla="*/ 112 h 143"/>
                <a:gd name="T44" fmla="*/ 186 w 187"/>
                <a:gd name="T45" fmla="*/ 141 h 143"/>
                <a:gd name="T46" fmla="*/ 186 w 187"/>
                <a:gd name="T47" fmla="*/ 142 h 143"/>
                <a:gd name="T48" fmla="*/ 184 w 187"/>
                <a:gd name="T49" fmla="*/ 143 h 143"/>
                <a:gd name="T50" fmla="*/ 172 w 187"/>
                <a:gd name="T51" fmla="*/ 143 h 143"/>
                <a:gd name="T52" fmla="*/ 128 w 187"/>
                <a:gd name="T53" fmla="*/ 143 h 143"/>
                <a:gd name="T54" fmla="*/ 72 w 187"/>
                <a:gd name="T55" fmla="*/ 143 h 143"/>
                <a:gd name="T56" fmla="*/ 24 w 187"/>
                <a:gd name="T57" fmla="*/ 143 h 143"/>
                <a:gd name="T58" fmla="*/ 3 w 187"/>
                <a:gd name="T59" fmla="*/ 143 h 143"/>
                <a:gd name="T60" fmla="*/ 1 w 187"/>
                <a:gd name="T61" fmla="*/ 141 h 143"/>
                <a:gd name="T62" fmla="*/ 1 w 187"/>
                <a:gd name="T63" fmla="*/ 112 h 143"/>
                <a:gd name="T64" fmla="*/ 3 w 187"/>
                <a:gd name="T65" fmla="*/ 110 h 143"/>
                <a:gd name="T66" fmla="*/ 15 w 187"/>
                <a:gd name="T67" fmla="*/ 110 h 143"/>
                <a:gd name="T68" fmla="*/ 59 w 187"/>
                <a:gd name="T69" fmla="*/ 110 h 143"/>
                <a:gd name="T70" fmla="*/ 115 w 187"/>
                <a:gd name="T71" fmla="*/ 110 h 143"/>
                <a:gd name="T72" fmla="*/ 164 w 187"/>
                <a:gd name="T73" fmla="*/ 110 h 143"/>
                <a:gd name="T74" fmla="*/ 184 w 187"/>
                <a:gd name="T75" fmla="*/ 110 h 143"/>
                <a:gd name="T76" fmla="*/ 186 w 187"/>
                <a:gd name="T77" fmla="*/ 112 h 143"/>
                <a:gd name="T78" fmla="*/ 25 w 187"/>
                <a:gd name="T79" fmla="*/ 126 h 143"/>
                <a:gd name="T80" fmla="*/ 19 w 187"/>
                <a:gd name="T81" fmla="*/ 120 h 143"/>
                <a:gd name="T82" fmla="*/ 13 w 187"/>
                <a:gd name="T83" fmla="*/ 126 h 143"/>
                <a:gd name="T84" fmla="*/ 19 w 187"/>
                <a:gd name="T85" fmla="*/ 132 h 143"/>
                <a:gd name="T86" fmla="*/ 25 w 187"/>
                <a:gd name="T87" fmla="*/ 126 h 143"/>
                <a:gd name="T88" fmla="*/ 152 w 187"/>
                <a:gd name="T89" fmla="*/ 126 h 143"/>
                <a:gd name="T90" fmla="*/ 149 w 187"/>
                <a:gd name="T91" fmla="*/ 123 h 143"/>
                <a:gd name="T92" fmla="*/ 38 w 187"/>
                <a:gd name="T93" fmla="*/ 123 h 143"/>
                <a:gd name="T94" fmla="*/ 35 w 187"/>
                <a:gd name="T95" fmla="*/ 126 h 143"/>
                <a:gd name="T96" fmla="*/ 38 w 187"/>
                <a:gd name="T97" fmla="*/ 129 h 143"/>
                <a:gd name="T98" fmla="*/ 149 w 187"/>
                <a:gd name="T99" fmla="*/ 129 h 143"/>
                <a:gd name="T100" fmla="*/ 152 w 187"/>
                <a:gd name="T101" fmla="*/ 126 h 143"/>
                <a:gd name="T102" fmla="*/ 174 w 187"/>
                <a:gd name="T103" fmla="*/ 126 h 143"/>
                <a:gd name="T104" fmla="*/ 168 w 187"/>
                <a:gd name="T105" fmla="*/ 120 h 143"/>
                <a:gd name="T106" fmla="*/ 162 w 187"/>
                <a:gd name="T107" fmla="*/ 126 h 143"/>
                <a:gd name="T108" fmla="*/ 168 w 187"/>
                <a:gd name="T109" fmla="*/ 132 h 143"/>
                <a:gd name="T110" fmla="*/ 174 w 187"/>
                <a:gd name="T111" fmla="*/ 12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7" h="143">
                  <a:moveTo>
                    <a:pt x="1" y="102"/>
                  </a:moveTo>
                  <a:cubicBezTo>
                    <a:pt x="3" y="96"/>
                    <a:pt x="5" y="90"/>
                    <a:pt x="6" y="84"/>
                  </a:cubicBezTo>
                  <a:cubicBezTo>
                    <a:pt x="11" y="66"/>
                    <a:pt x="16" y="49"/>
                    <a:pt x="21" y="32"/>
                  </a:cubicBezTo>
                  <a:cubicBezTo>
                    <a:pt x="24" y="22"/>
                    <a:pt x="26" y="12"/>
                    <a:pt x="29" y="1"/>
                  </a:cubicBezTo>
                  <a:cubicBezTo>
                    <a:pt x="30" y="0"/>
                    <a:pt x="31" y="0"/>
                    <a:pt x="31" y="0"/>
                  </a:cubicBezTo>
                  <a:cubicBezTo>
                    <a:pt x="33" y="0"/>
                    <a:pt x="34" y="0"/>
                    <a:pt x="36" y="0"/>
                  </a:cubicBezTo>
                  <a:cubicBezTo>
                    <a:pt x="53" y="0"/>
                    <a:pt x="70" y="0"/>
                    <a:pt x="86" y="0"/>
                  </a:cubicBezTo>
                  <a:cubicBezTo>
                    <a:pt x="95" y="0"/>
                    <a:pt x="105" y="0"/>
                    <a:pt x="114" y="0"/>
                  </a:cubicBezTo>
                  <a:cubicBezTo>
                    <a:pt x="128" y="0"/>
                    <a:pt x="142" y="0"/>
                    <a:pt x="156" y="0"/>
                  </a:cubicBezTo>
                  <a:cubicBezTo>
                    <a:pt x="157" y="0"/>
                    <a:pt x="157" y="0"/>
                    <a:pt x="157" y="0"/>
                  </a:cubicBezTo>
                  <a:cubicBezTo>
                    <a:pt x="158" y="0"/>
                    <a:pt x="158" y="1"/>
                    <a:pt x="158" y="1"/>
                  </a:cubicBezTo>
                  <a:cubicBezTo>
                    <a:pt x="159" y="8"/>
                    <a:pt x="161" y="14"/>
                    <a:pt x="163" y="20"/>
                  </a:cubicBezTo>
                  <a:cubicBezTo>
                    <a:pt x="168" y="38"/>
                    <a:pt x="173" y="55"/>
                    <a:pt x="178" y="72"/>
                  </a:cubicBezTo>
                  <a:cubicBezTo>
                    <a:pt x="181" y="83"/>
                    <a:pt x="183" y="92"/>
                    <a:pt x="186" y="102"/>
                  </a:cubicBezTo>
                  <a:cubicBezTo>
                    <a:pt x="187" y="104"/>
                    <a:pt x="185" y="105"/>
                    <a:pt x="184" y="105"/>
                  </a:cubicBezTo>
                  <a:cubicBezTo>
                    <a:pt x="177" y="105"/>
                    <a:pt x="170" y="105"/>
                    <a:pt x="163" y="105"/>
                  </a:cubicBezTo>
                  <a:cubicBezTo>
                    <a:pt x="145" y="105"/>
                    <a:pt x="126" y="105"/>
                    <a:pt x="109" y="105"/>
                  </a:cubicBezTo>
                  <a:cubicBezTo>
                    <a:pt x="101" y="105"/>
                    <a:pt x="95" y="105"/>
                    <a:pt x="88" y="105"/>
                  </a:cubicBezTo>
                  <a:cubicBezTo>
                    <a:pt x="71" y="105"/>
                    <a:pt x="54" y="105"/>
                    <a:pt x="38" y="105"/>
                  </a:cubicBezTo>
                  <a:cubicBezTo>
                    <a:pt x="26" y="105"/>
                    <a:pt x="14" y="105"/>
                    <a:pt x="3" y="105"/>
                  </a:cubicBezTo>
                  <a:cubicBezTo>
                    <a:pt x="2" y="105"/>
                    <a:pt x="0" y="104"/>
                    <a:pt x="1" y="102"/>
                  </a:cubicBezTo>
                  <a:close/>
                  <a:moveTo>
                    <a:pt x="186" y="112"/>
                  </a:moveTo>
                  <a:cubicBezTo>
                    <a:pt x="186" y="122"/>
                    <a:pt x="186" y="131"/>
                    <a:pt x="186" y="141"/>
                  </a:cubicBezTo>
                  <a:cubicBezTo>
                    <a:pt x="186" y="141"/>
                    <a:pt x="186" y="142"/>
                    <a:pt x="186" y="142"/>
                  </a:cubicBezTo>
                  <a:cubicBezTo>
                    <a:pt x="185" y="143"/>
                    <a:pt x="185" y="143"/>
                    <a:pt x="184" y="143"/>
                  </a:cubicBezTo>
                  <a:cubicBezTo>
                    <a:pt x="180" y="143"/>
                    <a:pt x="176" y="143"/>
                    <a:pt x="172" y="143"/>
                  </a:cubicBezTo>
                  <a:cubicBezTo>
                    <a:pt x="158" y="143"/>
                    <a:pt x="143" y="143"/>
                    <a:pt x="128" y="143"/>
                  </a:cubicBezTo>
                  <a:cubicBezTo>
                    <a:pt x="109" y="143"/>
                    <a:pt x="91" y="143"/>
                    <a:pt x="72" y="143"/>
                  </a:cubicBezTo>
                  <a:cubicBezTo>
                    <a:pt x="56" y="143"/>
                    <a:pt x="40" y="143"/>
                    <a:pt x="24" y="143"/>
                  </a:cubicBezTo>
                  <a:cubicBezTo>
                    <a:pt x="17" y="143"/>
                    <a:pt x="10" y="143"/>
                    <a:pt x="3" y="143"/>
                  </a:cubicBezTo>
                  <a:cubicBezTo>
                    <a:pt x="2" y="143"/>
                    <a:pt x="1" y="142"/>
                    <a:pt x="1" y="141"/>
                  </a:cubicBezTo>
                  <a:cubicBezTo>
                    <a:pt x="1" y="131"/>
                    <a:pt x="1" y="122"/>
                    <a:pt x="1" y="112"/>
                  </a:cubicBezTo>
                  <a:cubicBezTo>
                    <a:pt x="1" y="110"/>
                    <a:pt x="2" y="110"/>
                    <a:pt x="3" y="110"/>
                  </a:cubicBezTo>
                  <a:cubicBezTo>
                    <a:pt x="7" y="110"/>
                    <a:pt x="11" y="110"/>
                    <a:pt x="15" y="110"/>
                  </a:cubicBezTo>
                  <a:cubicBezTo>
                    <a:pt x="30" y="110"/>
                    <a:pt x="44" y="110"/>
                    <a:pt x="59" y="110"/>
                  </a:cubicBezTo>
                  <a:cubicBezTo>
                    <a:pt x="78" y="110"/>
                    <a:pt x="96" y="110"/>
                    <a:pt x="115" y="110"/>
                  </a:cubicBezTo>
                  <a:cubicBezTo>
                    <a:pt x="131" y="110"/>
                    <a:pt x="147" y="110"/>
                    <a:pt x="164" y="110"/>
                  </a:cubicBezTo>
                  <a:cubicBezTo>
                    <a:pt x="170" y="110"/>
                    <a:pt x="177" y="110"/>
                    <a:pt x="184" y="110"/>
                  </a:cubicBezTo>
                  <a:cubicBezTo>
                    <a:pt x="185" y="110"/>
                    <a:pt x="186" y="110"/>
                    <a:pt x="186" y="112"/>
                  </a:cubicBezTo>
                  <a:close/>
                  <a:moveTo>
                    <a:pt x="25" y="126"/>
                  </a:moveTo>
                  <a:cubicBezTo>
                    <a:pt x="25" y="123"/>
                    <a:pt x="22" y="120"/>
                    <a:pt x="19" y="120"/>
                  </a:cubicBezTo>
                  <a:cubicBezTo>
                    <a:pt x="16" y="120"/>
                    <a:pt x="13" y="123"/>
                    <a:pt x="13" y="126"/>
                  </a:cubicBezTo>
                  <a:cubicBezTo>
                    <a:pt x="13" y="130"/>
                    <a:pt x="16" y="132"/>
                    <a:pt x="19" y="132"/>
                  </a:cubicBezTo>
                  <a:cubicBezTo>
                    <a:pt x="22" y="132"/>
                    <a:pt x="25" y="130"/>
                    <a:pt x="25" y="126"/>
                  </a:cubicBezTo>
                  <a:close/>
                  <a:moveTo>
                    <a:pt x="152" y="126"/>
                  </a:moveTo>
                  <a:cubicBezTo>
                    <a:pt x="152" y="125"/>
                    <a:pt x="151" y="123"/>
                    <a:pt x="149" y="123"/>
                  </a:cubicBezTo>
                  <a:cubicBezTo>
                    <a:pt x="38" y="123"/>
                    <a:pt x="38" y="123"/>
                    <a:pt x="38" y="123"/>
                  </a:cubicBezTo>
                  <a:cubicBezTo>
                    <a:pt x="37" y="123"/>
                    <a:pt x="35" y="125"/>
                    <a:pt x="35" y="126"/>
                  </a:cubicBezTo>
                  <a:cubicBezTo>
                    <a:pt x="35" y="128"/>
                    <a:pt x="37" y="129"/>
                    <a:pt x="38" y="129"/>
                  </a:cubicBezTo>
                  <a:cubicBezTo>
                    <a:pt x="149" y="129"/>
                    <a:pt x="149" y="129"/>
                    <a:pt x="149" y="129"/>
                  </a:cubicBezTo>
                  <a:cubicBezTo>
                    <a:pt x="151" y="129"/>
                    <a:pt x="152" y="128"/>
                    <a:pt x="152" y="126"/>
                  </a:cubicBezTo>
                  <a:close/>
                  <a:moveTo>
                    <a:pt x="174" y="126"/>
                  </a:moveTo>
                  <a:cubicBezTo>
                    <a:pt x="174" y="123"/>
                    <a:pt x="172" y="120"/>
                    <a:pt x="168" y="120"/>
                  </a:cubicBezTo>
                  <a:cubicBezTo>
                    <a:pt x="165" y="120"/>
                    <a:pt x="162" y="123"/>
                    <a:pt x="162" y="126"/>
                  </a:cubicBezTo>
                  <a:cubicBezTo>
                    <a:pt x="162" y="130"/>
                    <a:pt x="165" y="132"/>
                    <a:pt x="168" y="132"/>
                  </a:cubicBezTo>
                  <a:cubicBezTo>
                    <a:pt x="172" y="132"/>
                    <a:pt x="174" y="130"/>
                    <a:pt x="174" y="126"/>
                  </a:cubicBezTo>
                  <a:close/>
                </a:path>
              </a:pathLst>
            </a:custGeom>
            <a:solidFill>
              <a:schemeClr val="accent3">
                <a:lumMod val="75000"/>
                <a:lumOff val="25000"/>
              </a:schemeClr>
            </a:solidFill>
            <a:ln>
              <a:noFill/>
            </a:ln>
            <a:extLst/>
          </p:spPr>
          <p:txBody>
            <a:bodyPr vert="horz" wrap="square" lIns="89617" tIns="44808" rIns="89617" bIns="44808" numCol="1" anchor="t" anchorCtr="0" compatLnSpc="1">
              <a:prstTxWarp prst="textNoShape">
                <a:avLst/>
              </a:prstTxWarp>
            </a:bodyPr>
            <a:lstStyle/>
            <a:p>
              <a:pPr defTabSz="914367"/>
              <a:endParaRPr lang="en-US" sz="1765">
                <a:solidFill>
                  <a:srgbClr val="FFFFFF"/>
                </a:solidFill>
                <a:latin typeface="Segoe UI"/>
              </a:endParaRPr>
            </a:p>
          </p:txBody>
        </p:sp>
        <p:sp>
          <p:nvSpPr>
            <p:cNvPr id="15" name="Rectangular Callout 17"/>
            <p:cNvSpPr/>
            <p:nvPr/>
          </p:nvSpPr>
          <p:spPr bwMode="auto">
            <a:xfrm>
              <a:off x="10626208" y="5573383"/>
              <a:ext cx="1793700" cy="770807"/>
            </a:xfrm>
            <a:prstGeom prst="wedgeRectCallout">
              <a:avLst>
                <a:gd name="adj1" fmla="val -86608"/>
                <a:gd name="adj2" fmla="val -18790"/>
              </a:avLst>
            </a:prstGeom>
            <a:solidFill>
              <a:schemeClr val="bg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567" dirty="0">
                  <a:solidFill>
                    <a:srgbClr val="F8F8F8"/>
                  </a:solidFill>
                  <a:latin typeface="Segoe UI"/>
                </a:rPr>
                <a:t>Virtual Machine Host</a:t>
              </a:r>
            </a:p>
          </p:txBody>
        </p:sp>
        <p:pic>
          <p:nvPicPr>
            <p:cNvPr id="16" name="Picture 15"/>
            <p:cNvPicPr>
              <a:picLocks noChangeAspect="1"/>
            </p:cNvPicPr>
            <p:nvPr/>
          </p:nvPicPr>
          <p:blipFill>
            <a:blip r:embed="rId3"/>
            <a:stretch>
              <a:fillRect/>
            </a:stretch>
          </p:blipFill>
          <p:spPr>
            <a:xfrm>
              <a:off x="8736975" y="4566292"/>
              <a:ext cx="685162" cy="391756"/>
            </a:xfrm>
            <a:prstGeom prst="rect">
              <a:avLst/>
            </a:prstGeom>
          </p:spPr>
        </p:pic>
        <p:sp>
          <p:nvSpPr>
            <p:cNvPr id="17" name="Rectangular Callout 14"/>
            <p:cNvSpPr/>
            <p:nvPr/>
          </p:nvSpPr>
          <p:spPr bwMode="auto">
            <a:xfrm>
              <a:off x="6876442" y="4543249"/>
              <a:ext cx="1439955" cy="414799"/>
            </a:xfrm>
            <a:prstGeom prst="wedgeRectCallout">
              <a:avLst>
                <a:gd name="adj1" fmla="val 81546"/>
                <a:gd name="adj2" fmla="val -507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vert="horz" wrap="square" lIns="0" tIns="45713" rIns="0" bIns="45713" numCol="1" rtlCol="0" anchor="ctr" anchorCtr="0" compatLnSpc="1">
              <a:prstTxWarp prst="textNoShape">
                <a:avLst/>
              </a:prstTxWarp>
            </a:bodyPr>
            <a:lstStyle/>
            <a:p>
              <a:pPr algn="ctr" defTabSz="913854" fontAlgn="base">
                <a:spcBef>
                  <a:spcPct val="0"/>
                </a:spcBef>
                <a:spcAft>
                  <a:spcPct val="0"/>
                </a:spcAft>
              </a:pPr>
              <a:r>
                <a:rPr lang="en-US" sz="1765" dirty="0">
                  <a:gradFill>
                    <a:gsLst>
                      <a:gs pos="16814">
                        <a:srgbClr val="FFFFFF"/>
                      </a:gs>
                      <a:gs pos="46000">
                        <a:srgbClr val="FFFFFF"/>
                      </a:gs>
                    </a:gsLst>
                    <a:lin ang="5400000" scaled="0"/>
                  </a:gradFill>
                  <a:latin typeface="Segoe UI"/>
                </a:rPr>
                <a:t>Container</a:t>
              </a:r>
              <a:endParaRPr lang="en-US" sz="1961" dirty="0">
                <a:gradFill>
                  <a:gsLst>
                    <a:gs pos="16814">
                      <a:srgbClr val="FFFFFF"/>
                    </a:gs>
                    <a:gs pos="46000">
                      <a:srgbClr val="FFFFFF"/>
                    </a:gs>
                  </a:gsLst>
                  <a:lin ang="5400000" scaled="0"/>
                </a:gradFill>
                <a:latin typeface="Segoe UI"/>
              </a:endParaRPr>
            </a:p>
          </p:txBody>
        </p:sp>
        <p:sp>
          <p:nvSpPr>
            <p:cNvPr id="18" name="TextBox 17"/>
            <p:cNvSpPr txBox="1"/>
            <p:nvPr/>
          </p:nvSpPr>
          <p:spPr>
            <a:xfrm>
              <a:off x="8099937" y="5152489"/>
              <a:ext cx="369344" cy="461494"/>
            </a:xfrm>
            <a:prstGeom prst="rect">
              <a:avLst/>
            </a:prstGeom>
            <a:noFill/>
          </p:spPr>
          <p:txBody>
            <a:bodyPr wrap="none" lIns="179259" tIns="143407" rIns="179259" bIns="143407" rtlCol="0">
              <a:spAutoFit/>
            </a:bodyPr>
            <a:lstStyle/>
            <a:p>
              <a:pPr defTabSz="914367">
                <a:lnSpc>
                  <a:spcPct val="90000"/>
                </a:lnSpc>
                <a:spcAft>
                  <a:spcPts val="588"/>
                </a:spcAft>
              </a:pPr>
              <a:endParaRPr lang="en-US" sz="1175" dirty="0">
                <a:solidFill>
                  <a:srgbClr val="F8F8F8"/>
                </a:solidFill>
                <a:latin typeface="Segoe UI"/>
              </a:endParaRPr>
            </a:p>
          </p:txBody>
        </p:sp>
      </p:grpSp>
      <p:sp>
        <p:nvSpPr>
          <p:cNvPr id="19" name="TextBox 18"/>
          <p:cNvSpPr txBox="1"/>
          <p:nvPr/>
        </p:nvSpPr>
        <p:spPr>
          <a:xfrm>
            <a:off x="10763710" y="6673334"/>
            <a:ext cx="888385" cy="184666"/>
          </a:xfrm>
          <a:prstGeom prst="rect">
            <a:avLst/>
          </a:prstGeom>
          <a:noFill/>
        </p:spPr>
        <p:txBody>
          <a:bodyPr wrap="none" rtlCol="0">
            <a:spAutoFit/>
          </a:bodyPr>
          <a:lstStyle/>
          <a:p>
            <a:pPr defTabSz="914367"/>
            <a:r>
              <a:rPr lang="en-US" sz="600" dirty="0">
                <a:latin typeface="Segoe UI"/>
              </a:rPr>
              <a:t>Content © Microsoft</a:t>
            </a:r>
          </a:p>
        </p:txBody>
      </p:sp>
      <p:sp>
        <p:nvSpPr>
          <p:cNvPr id="20" name="TextBox 19"/>
          <p:cNvSpPr txBox="1"/>
          <p:nvPr/>
        </p:nvSpPr>
        <p:spPr>
          <a:xfrm>
            <a:off x="269239" y="5232940"/>
            <a:ext cx="5409666" cy="1292662"/>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Single-tenant container hosts </a:t>
            </a:r>
            <a:r>
              <a:rPr lang="en-US" sz="2400" dirty="0">
                <a:gradFill>
                  <a:gsLst>
                    <a:gs pos="2917">
                      <a:schemeClr val="tx1"/>
                    </a:gs>
                    <a:gs pos="30000">
                      <a:schemeClr val="tx1"/>
                    </a:gs>
                  </a:gsLst>
                  <a:lin ang="5400000" scaled="0"/>
                </a:gradFill>
              </a:rPr>
              <a:t>– Deploy as </a:t>
            </a:r>
            <a:r>
              <a:rPr lang="en-US" sz="2400" dirty="0">
                <a:solidFill>
                  <a:schemeClr val="tx2"/>
                </a:solidFill>
              </a:rPr>
              <a:t>Windows Server Containers</a:t>
            </a:r>
            <a:r>
              <a:rPr lang="en-US" sz="2400" dirty="0">
                <a:gradFill>
                  <a:gsLst>
                    <a:gs pos="2917">
                      <a:schemeClr val="tx1"/>
                    </a:gs>
                    <a:gs pos="30000">
                      <a:schemeClr val="tx1"/>
                    </a:gs>
                  </a:gsLst>
                  <a:lin ang="5400000" scaled="0"/>
                </a:gradFill>
              </a:rPr>
              <a:t> for highest density</a:t>
            </a:r>
          </a:p>
        </p:txBody>
      </p:sp>
      <p:sp>
        <p:nvSpPr>
          <p:cNvPr id="21" name="TextBox 20"/>
          <p:cNvSpPr txBox="1"/>
          <p:nvPr/>
        </p:nvSpPr>
        <p:spPr>
          <a:xfrm>
            <a:off x="6624789" y="5263119"/>
            <a:ext cx="5409666" cy="1292662"/>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rPr>
              <a:t>Multi-tenant container hosts </a:t>
            </a:r>
            <a:r>
              <a:rPr lang="en-US" sz="2400" dirty="0">
                <a:gradFill>
                  <a:gsLst>
                    <a:gs pos="2917">
                      <a:schemeClr val="tx1"/>
                    </a:gs>
                    <a:gs pos="30000">
                      <a:schemeClr val="tx1"/>
                    </a:gs>
                  </a:gsLst>
                  <a:lin ang="5400000" scaled="0"/>
                </a:gradFill>
              </a:rPr>
              <a:t>– Deploy as </a:t>
            </a:r>
            <a:r>
              <a:rPr lang="en-US" sz="2400" dirty="0">
                <a:solidFill>
                  <a:schemeClr val="tx2"/>
                </a:solidFill>
              </a:rPr>
              <a:t>Hyper-V Containers </a:t>
            </a:r>
            <a:r>
              <a:rPr lang="en-US" sz="2400" dirty="0">
                <a:gradFill>
                  <a:gsLst>
                    <a:gs pos="2917">
                      <a:schemeClr val="tx1"/>
                    </a:gs>
                    <a:gs pos="30000">
                      <a:schemeClr val="tx1"/>
                    </a:gs>
                  </a:gsLst>
                  <a:lin ang="5400000" scaled="0"/>
                </a:gradFill>
              </a:rPr>
              <a:t>for highest security</a:t>
            </a:r>
          </a:p>
        </p:txBody>
      </p:sp>
    </p:spTree>
    <p:extLst>
      <p:ext uri="{BB962C8B-B14F-4D97-AF65-F5344CB8AC3E}">
        <p14:creationId xmlns:p14="http://schemas.microsoft.com/office/powerpoint/2010/main" val="296980106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Where?</a:t>
            </a:r>
          </a:p>
        </p:txBody>
      </p:sp>
      <p:sp>
        <p:nvSpPr>
          <p:cNvPr id="6" name="Text Placeholder 5"/>
          <p:cNvSpPr>
            <a:spLocks noGrp="1"/>
          </p:cNvSpPr>
          <p:nvPr>
            <p:ph type="body" sz="quarter" idx="10"/>
          </p:nvPr>
        </p:nvSpPr>
        <p:spPr>
          <a:xfrm>
            <a:off x="269239" y="1189177"/>
            <a:ext cx="11653523" cy="4610493"/>
          </a:xfrm>
        </p:spPr>
        <p:txBody>
          <a:bodyPr/>
          <a:lstStyle/>
          <a:p>
            <a:r>
              <a:rPr lang="en-US" sz="3600" dirty="0"/>
              <a:t>Docker</a:t>
            </a:r>
          </a:p>
          <a:p>
            <a:pPr lvl="1"/>
            <a:r>
              <a:rPr lang="en-US" sz="1800" dirty="0"/>
              <a:t>Supports Linux containers only</a:t>
            </a:r>
          </a:p>
          <a:p>
            <a:pPr lvl="1"/>
            <a:r>
              <a:rPr lang="en-US" sz="1800" dirty="0"/>
              <a:t>VirtualBox used to run small Linux kernel containing Docker server</a:t>
            </a:r>
          </a:p>
          <a:p>
            <a:pPr lvl="1"/>
            <a:r>
              <a:rPr lang="en-US" sz="1400" i="1" dirty="0"/>
              <a:t>(Docker for Windows - Windows 10)</a:t>
            </a:r>
          </a:p>
          <a:p>
            <a:pPr lvl="1"/>
            <a:endParaRPr lang="en-US" sz="1000" dirty="0"/>
          </a:p>
          <a:p>
            <a:r>
              <a:rPr lang="en-US" sz="3600" dirty="0"/>
              <a:t>Windows Containers</a:t>
            </a:r>
          </a:p>
          <a:p>
            <a:pPr lvl="1"/>
            <a:r>
              <a:rPr lang="en-US" sz="1800" dirty="0"/>
              <a:t>Docker for Windows</a:t>
            </a:r>
          </a:p>
          <a:p>
            <a:pPr lvl="1"/>
            <a:r>
              <a:rPr lang="en-US" sz="1800" dirty="0"/>
              <a:t>Docker – Docker Engine (dockerd.exe) and Docker Client</a:t>
            </a:r>
          </a:p>
          <a:p>
            <a:pPr lvl="1"/>
            <a:endParaRPr lang="en-US" sz="1000" dirty="0"/>
          </a:p>
          <a:p>
            <a:r>
              <a:rPr lang="en-US" sz="3600" dirty="0"/>
              <a:t>Runs . . . </a:t>
            </a:r>
            <a:endParaRPr lang="en-US" sz="1800" dirty="0"/>
          </a:p>
          <a:p>
            <a:pPr lvl="1"/>
            <a:r>
              <a:rPr lang="en-US" sz="1800" b="1" dirty="0"/>
              <a:t>Physical</a:t>
            </a:r>
            <a:r>
              <a:rPr lang="en-US" sz="1800" dirty="0"/>
              <a:t> – either  Windows Server or Hyper-V container</a:t>
            </a:r>
          </a:p>
          <a:p>
            <a:pPr lvl="1"/>
            <a:r>
              <a:rPr lang="en-US" sz="1800" b="1" dirty="0"/>
              <a:t>Windows 10 </a:t>
            </a:r>
            <a:r>
              <a:rPr lang="en-US" sz="1800" dirty="0"/>
              <a:t>– only Hyper-V</a:t>
            </a:r>
          </a:p>
          <a:p>
            <a:pPr lvl="1"/>
            <a:r>
              <a:rPr lang="en-US" sz="1800" b="1" dirty="0"/>
              <a:t>Azure VM </a:t>
            </a:r>
            <a:r>
              <a:rPr lang="en-US" sz="1800" dirty="0"/>
              <a:t>– isolation mode must be Windows Server, or “process”. Nested virtualization not yet supported.</a:t>
            </a:r>
          </a:p>
        </p:txBody>
      </p:sp>
      <p:pic>
        <p:nvPicPr>
          <p:cNvPr id="7" name="Picture 2" descr="Image result for jet.com mind blow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9456" y="1392865"/>
            <a:ext cx="4373306" cy="327661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rot="16200000">
            <a:off x="8669555" y="3208554"/>
            <a:ext cx="6858001" cy="440890"/>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lumMod val="50000"/>
                  </a:srgbClr>
                </a:solidFill>
                <a:effectLst/>
                <a:uLnTx/>
                <a:uFillTx/>
                <a:latin typeface="Segoe UI"/>
                <a:ea typeface="+mn-ea"/>
                <a:cs typeface="+mn-cs"/>
              </a:rPr>
              <a:t>Image: https://in.finance.yahoo.com/news/jet-isn-t-actually-cheaper-183200209.html</a:t>
            </a:r>
          </a:p>
        </p:txBody>
      </p:sp>
      <p:sp>
        <p:nvSpPr>
          <p:cNvPr id="4" name="Rectangle: Rounded Corners 3">
            <a:extLst>
              <a:ext uri="{FF2B5EF4-FFF2-40B4-BE49-F238E27FC236}">
                <a16:creationId xmlns:a16="http://schemas.microsoft.com/office/drawing/2014/main" id="{DC2BFF67-B27B-4A39-ADF9-50B2BBC6B256}"/>
              </a:ext>
            </a:extLst>
          </p:cNvPr>
          <p:cNvSpPr/>
          <p:nvPr/>
        </p:nvSpPr>
        <p:spPr bwMode="auto">
          <a:xfrm>
            <a:off x="5539265" y="436702"/>
            <a:ext cx="4651131" cy="650631"/>
          </a:xfrm>
          <a:prstGeom prst="roundRect">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rgbClr val="FF0000"/>
                </a:solidFill>
                <a:ea typeface="Segoe UI" pitchFamily="34" charset="0"/>
                <a:cs typeface="Segoe UI" pitchFamily="34" charset="0"/>
              </a:rPr>
              <a:t>Update with new version numbers / recommendations</a:t>
            </a:r>
          </a:p>
        </p:txBody>
      </p:sp>
    </p:spTree>
    <p:extLst>
      <p:ext uri="{BB962C8B-B14F-4D97-AF65-F5344CB8AC3E}">
        <p14:creationId xmlns:p14="http://schemas.microsoft.com/office/powerpoint/2010/main" val="199745509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Getting Started with Docker</a:t>
            </a:r>
          </a:p>
        </p:txBody>
      </p:sp>
    </p:spTree>
    <p:extLst>
      <p:ext uri="{BB962C8B-B14F-4D97-AF65-F5344CB8AC3E}">
        <p14:creationId xmlns:p14="http://schemas.microsoft.com/office/powerpoint/2010/main" val="112912072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Installing Docker on Windows</a:t>
            </a:r>
            <a:endParaRPr lang="en-US" dirty="0"/>
          </a:p>
        </p:txBody>
      </p:sp>
      <p:sp>
        <p:nvSpPr>
          <p:cNvPr id="3" name="Text Placeholder 2"/>
          <p:cNvSpPr>
            <a:spLocks noGrp="1"/>
          </p:cNvSpPr>
          <p:nvPr>
            <p:ph type="body" sz="quarter" idx="10"/>
          </p:nvPr>
        </p:nvSpPr>
        <p:spPr>
          <a:xfrm>
            <a:off x="269239" y="1189177"/>
            <a:ext cx="11653523" cy="6037615"/>
          </a:xfrm>
        </p:spPr>
        <p:txBody>
          <a:bodyPr/>
          <a:lstStyle/>
          <a:p>
            <a:r>
              <a:rPr lang="en-US" dirty="0"/>
              <a:t>Available Hosts</a:t>
            </a:r>
          </a:p>
          <a:p>
            <a:pPr lvl="1"/>
            <a:r>
              <a:rPr lang="en-US" dirty="0"/>
              <a:t>Windows Server 2016, Windows 10 Anniversary or Creators Update</a:t>
            </a:r>
          </a:p>
          <a:p>
            <a:pPr lvl="1"/>
            <a:endParaRPr lang="en-US" dirty="0"/>
          </a:p>
          <a:p>
            <a:r>
              <a:rPr lang="en-US" dirty="0"/>
              <a:t>Add Features</a:t>
            </a:r>
          </a:p>
          <a:p>
            <a:pPr lvl="1"/>
            <a:r>
              <a:rPr lang="en-US" dirty="0"/>
              <a:t>Hyper-V &amp; Containers</a:t>
            </a:r>
          </a:p>
          <a:p>
            <a:pPr lvl="1"/>
            <a:endParaRPr lang="en-US" dirty="0"/>
          </a:p>
          <a:p>
            <a:r>
              <a:rPr lang="en-US" dirty="0"/>
              <a:t>Install Docker Client and Server</a:t>
            </a:r>
          </a:p>
          <a:p>
            <a:pPr lvl="1"/>
            <a:r>
              <a:rPr lang="en-US" dirty="0">
                <a:hlinkClick r:id="rId3"/>
              </a:rPr>
              <a:t>http://aka.ms/containers</a:t>
            </a:r>
            <a:endParaRPr lang="en-US" dirty="0"/>
          </a:p>
          <a:p>
            <a:pPr lvl="1"/>
            <a:endParaRPr lang="en-US" dirty="0"/>
          </a:p>
          <a:p>
            <a:r>
              <a:rPr lang="en-US" dirty="0"/>
              <a:t>Isolation Modes</a:t>
            </a:r>
          </a:p>
          <a:p>
            <a:pPr lvl="1"/>
            <a:r>
              <a:rPr lang="en-US" dirty="0" err="1"/>
              <a:t>docker</a:t>
            </a:r>
            <a:r>
              <a:rPr lang="en-US" dirty="0"/>
              <a:t> run --isolation=</a:t>
            </a:r>
            <a:r>
              <a:rPr lang="en-US" dirty="0" err="1"/>
              <a:t>hyperv</a:t>
            </a:r>
            <a:r>
              <a:rPr lang="en-US" dirty="0"/>
              <a:t>  &lt;image&gt; (</a:t>
            </a:r>
            <a:r>
              <a:rPr lang="en-US" dirty="0">
                <a:sym typeface="Wingdings" panose="05000000000000000000" pitchFamily="2" charset="2"/>
              </a:rPr>
              <a:t>default on Win10)</a:t>
            </a:r>
            <a:endParaRPr lang="en-US" dirty="0"/>
          </a:p>
          <a:p>
            <a:pPr lvl="1"/>
            <a:r>
              <a:rPr lang="en-US" dirty="0" err="1"/>
              <a:t>docker</a:t>
            </a:r>
            <a:r>
              <a:rPr lang="en-US" dirty="0"/>
              <a:t> run --isolation=process &lt;image&gt; (not supported on Win10)</a:t>
            </a:r>
          </a:p>
          <a:p>
            <a:endParaRPr lang="en-US" dirty="0"/>
          </a:p>
        </p:txBody>
      </p:sp>
      <p:sp>
        <p:nvSpPr>
          <p:cNvPr id="16" name="TextBox 15"/>
          <p:cNvSpPr txBox="1"/>
          <p:nvPr/>
        </p:nvSpPr>
        <p:spPr>
          <a:xfrm>
            <a:off x="9987512" y="6470703"/>
            <a:ext cx="888385" cy="184666"/>
          </a:xfrm>
          <a:prstGeom prst="rect">
            <a:avLst/>
          </a:prstGeom>
          <a:noFill/>
        </p:spPr>
        <p:txBody>
          <a:bodyPr wrap="none" rtlCol="0">
            <a:spAutoFit/>
          </a:bodyPr>
          <a:lstStyle/>
          <a:p>
            <a:pPr defTabSz="914367"/>
            <a:r>
              <a:rPr lang="en-US" sz="600" dirty="0">
                <a:solidFill>
                  <a:srgbClr val="505050"/>
                </a:solidFill>
                <a:latin typeface="Segoe UI"/>
              </a:rPr>
              <a:t>Content © Microsoft</a:t>
            </a:r>
          </a:p>
        </p:txBody>
      </p:sp>
    </p:spTree>
    <p:extLst>
      <p:ext uri="{BB962C8B-B14F-4D97-AF65-F5344CB8AC3E}">
        <p14:creationId xmlns:p14="http://schemas.microsoft.com/office/powerpoint/2010/main" val="24325895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500"/>
                                        <p:tgtEl>
                                          <p:spTgt spid="3">
                                            <p:txEl>
                                              <p:pRg st="7" end="7"/>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animEffect transition="in" filter="fade">
                                      <p:cBhvr>
                                        <p:cTn id="29" dur="500"/>
                                        <p:tgtEl>
                                          <p:spTgt spid="3">
                                            <p:txEl>
                                              <p:pRg st="9" end="9"/>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fade">
                                      <p:cBhvr>
                                        <p:cTn id="32" dur="500"/>
                                        <p:tgtEl>
                                          <p:spTgt spid="3">
                                            <p:txEl>
                                              <p:pRg st="10" end="1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animEffect transition="in" filter="fade">
                                      <p:cBhvr>
                                        <p:cTn id="35" dur="5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 Forget the GUI</a:t>
            </a:r>
          </a:p>
        </p:txBody>
      </p:sp>
      <p:sp>
        <p:nvSpPr>
          <p:cNvPr id="3" name="Text Placeholder 2"/>
          <p:cNvSpPr>
            <a:spLocks noGrp="1"/>
          </p:cNvSpPr>
          <p:nvPr>
            <p:ph type="body" sz="quarter" idx="10"/>
          </p:nvPr>
        </p:nvSpPr>
        <p:spPr>
          <a:xfrm>
            <a:off x="0" y="2270898"/>
            <a:ext cx="5647787" cy="4199805"/>
          </a:xfrm>
        </p:spPr>
        <p:txBody>
          <a:bodyPr>
            <a:normAutofit/>
          </a:bodyPr>
          <a:lstStyle/>
          <a:p>
            <a:pPr algn="ctr"/>
            <a:r>
              <a:rPr lang="en-US" sz="4705" b="1" dirty="0"/>
              <a:t>Get comfortable with the command line!</a:t>
            </a:r>
          </a:p>
          <a:p>
            <a:pPr algn="ctr"/>
            <a:endParaRPr lang="en-US" sz="4705" b="1" dirty="0"/>
          </a:p>
          <a:p>
            <a:pPr algn="ctr"/>
            <a:r>
              <a:rPr lang="en-US" sz="4313" dirty="0"/>
              <a:t>(</a:t>
            </a:r>
            <a:r>
              <a:rPr lang="en-US" sz="4313" dirty="0">
                <a:latin typeface="Consolas" panose="020B0609020204030204" pitchFamily="49" charset="0"/>
              </a:rPr>
              <a:t>--help </a:t>
            </a:r>
            <a:r>
              <a:rPr lang="en-US" sz="4313" dirty="0"/>
              <a:t>is your friend)</a:t>
            </a:r>
          </a:p>
        </p:txBody>
      </p:sp>
      <p:sp>
        <p:nvSpPr>
          <p:cNvPr id="16" name="TextBox 15"/>
          <p:cNvSpPr txBox="1"/>
          <p:nvPr/>
        </p:nvSpPr>
        <p:spPr>
          <a:xfrm>
            <a:off x="9987512" y="6470703"/>
            <a:ext cx="888385" cy="184666"/>
          </a:xfrm>
          <a:prstGeom prst="rect">
            <a:avLst/>
          </a:prstGeom>
          <a:noFill/>
        </p:spPr>
        <p:txBody>
          <a:bodyPr wrap="none" rtlCol="0">
            <a:spAutoFit/>
          </a:bodyPr>
          <a:lstStyle/>
          <a:p>
            <a:pPr defTabSz="914367"/>
            <a:r>
              <a:rPr lang="en-US" sz="600" dirty="0">
                <a:solidFill>
                  <a:srgbClr val="505050"/>
                </a:solidFill>
                <a:latin typeface="Segoe UI"/>
              </a:rPr>
              <a:t>Content © Microsoft</a:t>
            </a:r>
          </a:p>
        </p:txBody>
      </p:sp>
      <p:pic>
        <p:nvPicPr>
          <p:cNvPr id="1026" name="Picture 2" descr="Install complete&g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7970" y="1860257"/>
            <a:ext cx="6157111" cy="4865326"/>
          </a:xfrm>
          <a:prstGeom prst="rect">
            <a:avLst/>
          </a:prstGeom>
          <a:noFill/>
          <a:extLst>
            <a:ext uri="{909E8E84-426E-40DD-AFC4-6F175D3DCCD1}">
              <a14:hiddenFill xmlns:a14="http://schemas.microsoft.com/office/drawing/2010/main">
                <a:solidFill>
                  <a:srgbClr val="FFFFFF"/>
                </a:solidFill>
              </a14:hiddenFill>
            </a:ext>
          </a:extLst>
        </p:spPr>
      </p:pic>
      <p:sp>
        <p:nvSpPr>
          <p:cNvPr id="4" name="&quot;No&quot; Symbol 3"/>
          <p:cNvSpPr/>
          <p:nvPr/>
        </p:nvSpPr>
        <p:spPr bwMode="auto">
          <a:xfrm>
            <a:off x="6917723" y="2084363"/>
            <a:ext cx="4556826" cy="4386341"/>
          </a:xfrm>
          <a:prstGeom prst="noSmoking">
            <a:avLst/>
          </a:prstGeom>
          <a:solidFill>
            <a:srgbClr val="C00000"/>
          </a:solid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2929222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for the Windows Guy/Gal</a:t>
            </a:r>
          </a:p>
        </p:txBody>
      </p:sp>
      <p:sp>
        <p:nvSpPr>
          <p:cNvPr id="4" name="Text Placeholder 3"/>
          <p:cNvSpPr>
            <a:spLocks noGrp="1"/>
          </p:cNvSpPr>
          <p:nvPr>
            <p:ph type="body" sz="quarter" idx="10"/>
          </p:nvPr>
        </p:nvSpPr>
        <p:spPr>
          <a:xfrm>
            <a:off x="269239" y="1189177"/>
            <a:ext cx="11653523" cy="1723357"/>
          </a:xfrm>
        </p:spPr>
        <p:txBody>
          <a:bodyPr/>
          <a:lstStyle/>
          <a:p>
            <a:r>
              <a:rPr lang="en-US" dirty="0"/>
              <a:t>Docker for Windows</a:t>
            </a:r>
          </a:p>
          <a:p>
            <a:pPr lvl="1"/>
            <a:r>
              <a:rPr lang="en-US" dirty="0"/>
              <a:t>Not to be confused with “Docker”</a:t>
            </a:r>
          </a:p>
          <a:p>
            <a:pPr lvl="1"/>
            <a:r>
              <a:rPr lang="en-US" dirty="0"/>
              <a:t>Provides a GUI for very </a:t>
            </a:r>
            <a:r>
              <a:rPr lang="en-US" b="1" dirty="0"/>
              <a:t>basic</a:t>
            </a:r>
            <a:r>
              <a:rPr lang="en-US" dirty="0"/>
              <a:t> Docker settings (shared drives, network, proxies, Docker daemon, etc.)</a:t>
            </a:r>
          </a:p>
          <a:p>
            <a:pPr lvl="1"/>
            <a:r>
              <a:rPr lang="en-US" dirty="0"/>
              <a:t>Sets up Docker host OS/VM – “</a:t>
            </a:r>
            <a:r>
              <a:rPr lang="en-US" dirty="0" err="1"/>
              <a:t>MobyLinuxVM</a:t>
            </a:r>
            <a:r>
              <a:rPr lang="en-US" dirty="0"/>
              <a:t>”</a:t>
            </a:r>
          </a:p>
        </p:txBody>
      </p:sp>
      <p:sp>
        <p:nvSpPr>
          <p:cNvPr id="6" name="Text Placeholder 3"/>
          <p:cNvSpPr txBox="1">
            <a:spLocks/>
          </p:cNvSpPr>
          <p:nvPr/>
        </p:nvSpPr>
        <p:spPr>
          <a:xfrm>
            <a:off x="266921" y="3067195"/>
            <a:ext cx="5279113" cy="3593869"/>
          </a:xfrm>
          <a:prstGeom prst="rect">
            <a:avLst/>
          </a:prstGeom>
        </p:spPr>
        <p:txBody>
          <a:bodyPr vert="horz" wrap="square" lIns="146304" tIns="91440" rIns="146304" bIns="9144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3921" kern="1200" spc="0" baseline="0">
                <a:gradFill>
                  <a:gsLst>
                    <a:gs pos="1250">
                      <a:schemeClr val="tx2"/>
                    </a:gs>
                    <a:gs pos="99000">
                      <a:schemeClr val="tx2"/>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You’re Getting</a:t>
            </a:r>
          </a:p>
          <a:p>
            <a:pPr lvl="1"/>
            <a:r>
              <a:rPr lang="en-US" dirty="0"/>
              <a:t>Docker Engine</a:t>
            </a:r>
          </a:p>
          <a:p>
            <a:pPr lvl="1"/>
            <a:r>
              <a:rPr lang="en-US" dirty="0"/>
              <a:t>Docker CLI client</a:t>
            </a:r>
          </a:p>
          <a:p>
            <a:pPr lvl="1"/>
            <a:r>
              <a:rPr lang="en-US" dirty="0"/>
              <a:t>Docker Compose</a:t>
            </a:r>
          </a:p>
          <a:p>
            <a:pPr lvl="1"/>
            <a:r>
              <a:rPr lang="en-US" dirty="0"/>
              <a:t>Docker Machine</a:t>
            </a:r>
          </a:p>
          <a:p>
            <a:pPr lvl="1"/>
            <a:endParaRPr lang="en-US" dirty="0"/>
          </a:p>
          <a:p>
            <a:r>
              <a:rPr lang="en-US" u="sng" dirty="0"/>
              <a:t>Still going to use </a:t>
            </a:r>
            <a:r>
              <a:rPr lang="en-US" u="sng" dirty="0" err="1">
                <a:latin typeface="Consolas" panose="020B0609020204030204" pitchFamily="49" charset="0"/>
              </a:rPr>
              <a:t>docker</a:t>
            </a:r>
            <a:r>
              <a:rPr lang="en-US" u="sng" dirty="0"/>
              <a:t> command line!</a:t>
            </a:r>
          </a:p>
        </p:txBody>
      </p:sp>
      <p:pic>
        <p:nvPicPr>
          <p:cNvPr id="3" name="Picture 2">
            <a:extLst>
              <a:ext uri="{FF2B5EF4-FFF2-40B4-BE49-F238E27FC236}">
                <a16:creationId xmlns:a16="http://schemas.microsoft.com/office/drawing/2014/main" id="{A8556AC2-1E8B-4F72-A4ED-799788C572E4}"/>
              </a:ext>
            </a:extLst>
          </p:cNvPr>
          <p:cNvPicPr>
            <a:picLocks noChangeAspect="1"/>
          </p:cNvPicPr>
          <p:nvPr/>
        </p:nvPicPr>
        <p:blipFill>
          <a:blip r:embed="rId3"/>
          <a:stretch>
            <a:fillRect/>
          </a:stretch>
        </p:blipFill>
        <p:spPr>
          <a:xfrm>
            <a:off x="5638379" y="2637692"/>
            <a:ext cx="6354329" cy="4139479"/>
          </a:xfrm>
          <a:prstGeom prst="rect">
            <a:avLst/>
          </a:prstGeom>
        </p:spPr>
      </p:pic>
    </p:spTree>
    <p:extLst>
      <p:ext uri="{BB962C8B-B14F-4D97-AF65-F5344CB8AC3E}">
        <p14:creationId xmlns:p14="http://schemas.microsoft.com/office/powerpoint/2010/main" val="168879997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9B2ED-F2B6-414E-8717-DC0A28076493}"/>
              </a:ext>
            </a:extLst>
          </p:cNvPr>
          <p:cNvSpPr>
            <a:spLocks noGrp="1"/>
          </p:cNvSpPr>
          <p:nvPr>
            <p:ph type="title"/>
          </p:nvPr>
        </p:nvSpPr>
        <p:spPr/>
        <p:txBody>
          <a:bodyPr/>
          <a:lstStyle/>
          <a:p>
            <a:r>
              <a:rPr lang="en-US" dirty="0"/>
              <a:t>Docker on Windows Server 2016</a:t>
            </a:r>
          </a:p>
        </p:txBody>
      </p:sp>
      <p:sp>
        <p:nvSpPr>
          <p:cNvPr id="3" name="Text Placeholder 2">
            <a:extLst>
              <a:ext uri="{FF2B5EF4-FFF2-40B4-BE49-F238E27FC236}">
                <a16:creationId xmlns:a16="http://schemas.microsoft.com/office/drawing/2014/main" id="{F04C8499-EF69-4468-9C26-419303C8C3C2}"/>
              </a:ext>
            </a:extLst>
          </p:cNvPr>
          <p:cNvSpPr>
            <a:spLocks noGrp="1"/>
          </p:cNvSpPr>
          <p:nvPr>
            <p:ph type="body" sz="quarter" idx="10"/>
          </p:nvPr>
        </p:nvSpPr>
        <p:spPr>
          <a:xfrm>
            <a:off x="269239" y="1189177"/>
            <a:ext cx="11653523" cy="4257704"/>
          </a:xfrm>
        </p:spPr>
        <p:txBody>
          <a:bodyPr/>
          <a:lstStyle/>
          <a:p>
            <a:r>
              <a:rPr lang="en-US" dirty="0"/>
              <a:t>Azure VM</a:t>
            </a:r>
          </a:p>
          <a:p>
            <a:pPr lvl="1"/>
            <a:r>
              <a:rPr lang="en-US" dirty="0">
                <a:hlinkClick r:id="rId3"/>
              </a:rPr>
              <a:t>https://github.com/Microsoft/Virtualization-Documentation/tree/master/windows-server-container-tools/containers-azure-template</a:t>
            </a:r>
            <a:endParaRPr lang="en-US" dirty="0"/>
          </a:p>
          <a:p>
            <a:pPr lvl="1"/>
            <a:endParaRPr lang="en-US" dirty="0"/>
          </a:p>
          <a:p>
            <a:pPr lvl="1"/>
            <a:r>
              <a:rPr lang="en-US" dirty="0">
                <a:latin typeface="Consolas" panose="020B0609020204030204" pitchFamily="49" charset="0"/>
              </a:rPr>
              <a:t>Get-</a:t>
            </a:r>
            <a:r>
              <a:rPr lang="en-US" dirty="0" err="1">
                <a:latin typeface="Consolas" panose="020B0609020204030204" pitchFamily="49" charset="0"/>
              </a:rPr>
              <a:t>AzureRmVMImage</a:t>
            </a:r>
            <a:r>
              <a:rPr lang="en-US" dirty="0">
                <a:latin typeface="Consolas" panose="020B0609020204030204" pitchFamily="49" charset="0"/>
              </a:rPr>
              <a:t> –Location </a:t>
            </a:r>
            <a:r>
              <a:rPr lang="en-US" dirty="0" err="1">
                <a:solidFill>
                  <a:srgbClr val="7030A0"/>
                </a:solidFill>
                <a:latin typeface="Consolas" panose="020B0609020204030204" pitchFamily="49" charset="0"/>
              </a:rPr>
              <a:t>northcentralus</a:t>
            </a:r>
            <a:r>
              <a:rPr lang="en-US" dirty="0">
                <a:latin typeface="Consolas" panose="020B0609020204030204" pitchFamily="49" charset="0"/>
              </a:rPr>
              <a:t> –</a:t>
            </a:r>
            <a:r>
              <a:rPr lang="en-US" dirty="0" err="1">
                <a:latin typeface="Consolas" panose="020B0609020204030204" pitchFamily="49" charset="0"/>
              </a:rPr>
              <a:t>PublisherName</a:t>
            </a:r>
            <a:r>
              <a:rPr lang="en-US" dirty="0">
                <a:latin typeface="Consolas" panose="020B0609020204030204" pitchFamily="49" charset="0"/>
              </a:rPr>
              <a:t> </a:t>
            </a:r>
            <a:r>
              <a:rPr lang="en-US" dirty="0" err="1">
                <a:solidFill>
                  <a:srgbClr val="7030A0"/>
                </a:solidFill>
                <a:latin typeface="Consolas" panose="020B0609020204030204" pitchFamily="49" charset="0"/>
              </a:rPr>
              <a:t>MicrosoftWindowsServer</a:t>
            </a:r>
            <a:r>
              <a:rPr lang="en-US" dirty="0">
                <a:latin typeface="Consolas" panose="020B0609020204030204" pitchFamily="49" charset="0"/>
              </a:rPr>
              <a:t> –Offer </a:t>
            </a:r>
            <a:r>
              <a:rPr lang="en-US" dirty="0" err="1">
                <a:solidFill>
                  <a:srgbClr val="7030A0"/>
                </a:solidFill>
                <a:latin typeface="Consolas" panose="020B0609020204030204" pitchFamily="49" charset="0"/>
              </a:rPr>
              <a:t>WindowsServer</a:t>
            </a:r>
            <a:r>
              <a:rPr lang="en-US" dirty="0">
                <a:latin typeface="Consolas" panose="020B0609020204030204" pitchFamily="49" charset="0"/>
              </a:rPr>
              <a:t> –</a:t>
            </a:r>
            <a:r>
              <a:rPr lang="en-US" dirty="0" err="1">
                <a:latin typeface="Consolas" panose="020B0609020204030204" pitchFamily="49" charset="0"/>
              </a:rPr>
              <a:t>Skus</a:t>
            </a:r>
            <a:r>
              <a:rPr lang="en-US" dirty="0">
                <a:latin typeface="Consolas" panose="020B0609020204030204" pitchFamily="49" charset="0"/>
              </a:rPr>
              <a:t> </a:t>
            </a:r>
            <a:r>
              <a:rPr lang="en-US" dirty="0">
                <a:solidFill>
                  <a:srgbClr val="7030A0"/>
                </a:solidFill>
                <a:latin typeface="Consolas" panose="020B0609020204030204" pitchFamily="49" charset="0"/>
              </a:rPr>
              <a:t>2016-Datacenter-with-Containers</a:t>
            </a:r>
          </a:p>
          <a:p>
            <a:pPr lvl="1"/>
            <a:endParaRPr lang="en-US" dirty="0"/>
          </a:p>
          <a:p>
            <a:r>
              <a:rPr lang="en-US" dirty="0"/>
              <a:t>Windows Server 2016</a:t>
            </a:r>
          </a:p>
          <a:p>
            <a:pPr lvl="1"/>
            <a:r>
              <a:rPr lang="en-US" dirty="0"/>
              <a:t>Install-Module -Name </a:t>
            </a:r>
            <a:r>
              <a:rPr lang="en-US" dirty="0" err="1"/>
              <a:t>DockerMsftProvider</a:t>
            </a:r>
            <a:r>
              <a:rPr lang="en-US" dirty="0"/>
              <a:t> -Repository </a:t>
            </a:r>
            <a:r>
              <a:rPr lang="en-US" dirty="0" err="1"/>
              <a:t>PSGallery</a:t>
            </a:r>
            <a:r>
              <a:rPr lang="en-US" dirty="0"/>
              <a:t> –Force</a:t>
            </a:r>
          </a:p>
          <a:p>
            <a:pPr lvl="1"/>
            <a:r>
              <a:rPr lang="en-US" dirty="0"/>
              <a:t>Install-Package -Name </a:t>
            </a:r>
            <a:r>
              <a:rPr lang="en-US" dirty="0" err="1"/>
              <a:t>docker</a:t>
            </a:r>
            <a:r>
              <a:rPr lang="en-US" dirty="0"/>
              <a:t> -</a:t>
            </a:r>
            <a:r>
              <a:rPr lang="en-US" dirty="0" err="1"/>
              <a:t>ProviderName</a:t>
            </a:r>
            <a:r>
              <a:rPr lang="en-US" dirty="0"/>
              <a:t> </a:t>
            </a:r>
            <a:r>
              <a:rPr lang="en-US" dirty="0" err="1"/>
              <a:t>DockerMsftProvider</a:t>
            </a:r>
            <a:endParaRPr lang="en-US" dirty="0"/>
          </a:p>
          <a:p>
            <a:pPr lvl="1"/>
            <a:r>
              <a:rPr lang="en-US" dirty="0"/>
              <a:t>Restart-Computer -Force</a:t>
            </a:r>
          </a:p>
        </p:txBody>
      </p:sp>
    </p:spTree>
    <p:extLst>
      <p:ext uri="{BB962C8B-B14F-4D97-AF65-F5344CB8AC3E}">
        <p14:creationId xmlns:p14="http://schemas.microsoft.com/office/powerpoint/2010/main" val="24633237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on Windows</a:t>
            </a:r>
          </a:p>
        </p:txBody>
      </p:sp>
      <p:sp>
        <p:nvSpPr>
          <p:cNvPr id="5" name="Text Placeholder 4"/>
          <p:cNvSpPr>
            <a:spLocks noGrp="1"/>
          </p:cNvSpPr>
          <p:nvPr>
            <p:ph type="body" sz="quarter" idx="12"/>
          </p:nvPr>
        </p:nvSpPr>
        <p:spPr>
          <a:xfrm>
            <a:off x="269240" y="3877277"/>
            <a:ext cx="8964247" cy="1164421"/>
          </a:xfrm>
        </p:spPr>
        <p:txBody>
          <a:bodyPr/>
          <a:lstStyle/>
          <a:p>
            <a:r>
              <a:rPr lang="en-US" dirty="0"/>
              <a:t>Docker basics</a:t>
            </a:r>
          </a:p>
          <a:p>
            <a:r>
              <a:rPr lang="en-US" dirty="0"/>
              <a:t>Manage images</a:t>
            </a:r>
          </a:p>
        </p:txBody>
      </p:sp>
      <p:pic>
        <p:nvPicPr>
          <p:cNvPr id="6" name="Picture 5"/>
          <p:cNvPicPr>
            <a:picLocks noChangeAspect="1"/>
          </p:cNvPicPr>
          <p:nvPr/>
        </p:nvPicPr>
        <p:blipFill>
          <a:blip r:embed="rId3"/>
          <a:stretch>
            <a:fillRect/>
          </a:stretch>
        </p:blipFill>
        <p:spPr>
          <a:xfrm>
            <a:off x="10199375" y="132682"/>
            <a:ext cx="1794134" cy="6725318"/>
          </a:xfrm>
          <a:prstGeom prst="rect">
            <a:avLst/>
          </a:prstGeom>
        </p:spPr>
      </p:pic>
    </p:spTree>
    <p:extLst>
      <p:ext uri="{BB962C8B-B14F-4D97-AF65-F5344CB8AC3E}">
        <p14:creationId xmlns:p14="http://schemas.microsoft.com/office/powerpoint/2010/main" val="12053164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Building our own Images - Dockerfile</a:t>
            </a:r>
            <a:endParaRPr lang="en-US" dirty="0"/>
          </a:p>
        </p:txBody>
      </p:sp>
      <p:sp>
        <p:nvSpPr>
          <p:cNvPr id="3" name="Text Placeholder 2"/>
          <p:cNvSpPr>
            <a:spLocks noGrp="1"/>
          </p:cNvSpPr>
          <p:nvPr>
            <p:ph type="body" sz="quarter" idx="10"/>
          </p:nvPr>
        </p:nvSpPr>
        <p:spPr>
          <a:xfrm>
            <a:off x="269239" y="1189177"/>
            <a:ext cx="10929591" cy="3714478"/>
          </a:xfrm>
        </p:spPr>
        <p:txBody>
          <a:bodyPr/>
          <a:lstStyle/>
          <a:p>
            <a:r>
              <a:rPr lang="en-US" dirty="0"/>
              <a:t>Method for automated container image creation</a:t>
            </a:r>
          </a:p>
          <a:p>
            <a:pPr lvl="1"/>
            <a:endParaRPr lang="en-US" dirty="0"/>
          </a:p>
          <a:p>
            <a:r>
              <a:rPr lang="en-US" dirty="0"/>
              <a:t>Consumed when running “</a:t>
            </a:r>
            <a:r>
              <a:rPr lang="en-US" dirty="0" err="1">
                <a:latin typeface="Consolas" panose="020B0609020204030204" pitchFamily="49" charset="0"/>
              </a:rPr>
              <a:t>docker</a:t>
            </a:r>
            <a:r>
              <a:rPr lang="en-US" dirty="0">
                <a:latin typeface="Consolas" panose="020B0609020204030204" pitchFamily="49" charset="0"/>
              </a:rPr>
              <a:t> build</a:t>
            </a:r>
            <a:r>
              <a:rPr lang="en-US" dirty="0"/>
              <a:t>” </a:t>
            </a:r>
          </a:p>
          <a:p>
            <a:pPr lvl="1"/>
            <a:endParaRPr lang="en-US" dirty="0"/>
          </a:p>
          <a:p>
            <a:r>
              <a:rPr lang="en-US" dirty="0"/>
              <a:t>Enables automated builds via Docker Hub</a:t>
            </a:r>
          </a:p>
          <a:p>
            <a:pPr lvl="1"/>
            <a:endParaRPr lang="en-US" dirty="0"/>
          </a:p>
          <a:p>
            <a:r>
              <a:rPr lang="en-US" dirty="0"/>
              <a:t>Caches unchanged commands</a:t>
            </a:r>
          </a:p>
        </p:txBody>
      </p:sp>
      <p:sp>
        <p:nvSpPr>
          <p:cNvPr id="16" name="TextBox 15"/>
          <p:cNvSpPr txBox="1"/>
          <p:nvPr/>
        </p:nvSpPr>
        <p:spPr>
          <a:xfrm>
            <a:off x="9987512" y="6470703"/>
            <a:ext cx="888385" cy="18466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Content © Microsoft</a:t>
            </a:r>
          </a:p>
        </p:txBody>
      </p:sp>
    </p:spTree>
    <p:extLst>
      <p:ext uri="{BB962C8B-B14F-4D97-AF65-F5344CB8AC3E}">
        <p14:creationId xmlns:p14="http://schemas.microsoft.com/office/powerpoint/2010/main" val="4116043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Building our own Images - Dockerfile</a:t>
            </a:r>
            <a:endParaRPr lang="en-US" dirty="0"/>
          </a:p>
        </p:txBody>
      </p:sp>
      <p:sp>
        <p:nvSpPr>
          <p:cNvPr id="3" name="Text Placeholder 2"/>
          <p:cNvSpPr>
            <a:spLocks noGrp="1"/>
          </p:cNvSpPr>
          <p:nvPr>
            <p:ph type="body" sz="quarter" idx="10"/>
          </p:nvPr>
        </p:nvSpPr>
        <p:spPr>
          <a:xfrm>
            <a:off x="269239" y="1189177"/>
            <a:ext cx="7947959" cy="5343579"/>
          </a:xfrm>
        </p:spPr>
        <p:txBody>
          <a:bodyPr/>
          <a:lstStyle/>
          <a:p>
            <a:r>
              <a:rPr lang="en-US" dirty="0"/>
              <a:t>Method for automated container image creation</a:t>
            </a:r>
          </a:p>
          <a:p>
            <a:pPr lvl="1"/>
            <a:endParaRPr lang="en-US" dirty="0"/>
          </a:p>
          <a:p>
            <a:r>
              <a:rPr lang="en-US" dirty="0"/>
              <a:t>Consumed when running “</a:t>
            </a:r>
            <a:r>
              <a:rPr lang="en-US" dirty="0" err="1"/>
              <a:t>docker</a:t>
            </a:r>
            <a:r>
              <a:rPr lang="en-US" dirty="0"/>
              <a:t> build” </a:t>
            </a:r>
          </a:p>
          <a:p>
            <a:pPr lvl="1"/>
            <a:endParaRPr lang="en-US" dirty="0"/>
          </a:p>
          <a:p>
            <a:r>
              <a:rPr lang="en-US" dirty="0"/>
              <a:t>Enables automated builds via Docker hub</a:t>
            </a:r>
          </a:p>
          <a:p>
            <a:pPr lvl="1"/>
            <a:endParaRPr lang="en-US" dirty="0"/>
          </a:p>
          <a:p>
            <a:r>
              <a:rPr lang="en-US" dirty="0"/>
              <a:t>Caches unchanged commands</a:t>
            </a:r>
          </a:p>
        </p:txBody>
      </p:sp>
      <p:sp>
        <p:nvSpPr>
          <p:cNvPr id="24" name="Rectangle 23"/>
          <p:cNvSpPr/>
          <p:nvPr/>
        </p:nvSpPr>
        <p:spPr bwMode="auto">
          <a:xfrm>
            <a:off x="269237" y="1304694"/>
            <a:ext cx="8825895" cy="541803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The `FROM` instruction specifies the base image. You are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extending the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microsoft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aspnet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image.</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FROM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microsoft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aspnet</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Next, this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Dockerfile</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creates a directory for your application</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RUN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mkdir</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C:\helloaspnet</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configure the new site in IIS.</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RUN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powershell</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NoProfile</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-Command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Import-module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IISAdministration</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New-</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IISSite</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-Name "ASPNET"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PhysicalPath</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C:\helloaspnet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BindingInformation</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"*:8000:"</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This instruction tells the container to listen on port 8000. </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EXPOSE 8000</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The final instruction copies the site you published earlier into the container.</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ADD WebApplication2/bin/</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PublishOutput</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 /</a:t>
            </a:r>
            <a:r>
              <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rPr>
              <a:t>helloaspnet</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Consolas" panose="020B0609020204030204" pitchFamily="49" charset="0"/>
              <a:ea typeface="Segoe UI" pitchFamily="34" charset="0"/>
              <a:cs typeface="Segoe UI" pitchFamily="34" charset="0"/>
            </a:endParaRPr>
          </a:p>
        </p:txBody>
      </p:sp>
      <p:sp>
        <p:nvSpPr>
          <p:cNvPr id="16" name="TextBox 15"/>
          <p:cNvSpPr txBox="1"/>
          <p:nvPr/>
        </p:nvSpPr>
        <p:spPr>
          <a:xfrm>
            <a:off x="9987512" y="6470703"/>
            <a:ext cx="888385" cy="18466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Content © Microsoft</a:t>
            </a:r>
          </a:p>
        </p:txBody>
      </p:sp>
      <p:sp>
        <p:nvSpPr>
          <p:cNvPr id="22" name="TextBox 21"/>
          <p:cNvSpPr txBox="1"/>
          <p:nvPr/>
        </p:nvSpPr>
        <p:spPr>
          <a:xfrm>
            <a:off x="9071812" y="1467853"/>
            <a:ext cx="3120188" cy="4592026"/>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Each adds a layer; temporary container.</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Group actionable items together to optimize for size.</a:t>
            </a:r>
          </a:p>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Separate to optimize for speed (if items change - cached layers)</a:t>
            </a:r>
          </a:p>
        </p:txBody>
      </p:sp>
      <p:sp>
        <p:nvSpPr>
          <p:cNvPr id="9" name="TextBox 8"/>
          <p:cNvSpPr txBox="1"/>
          <p:nvPr/>
        </p:nvSpPr>
        <p:spPr>
          <a:xfrm>
            <a:off x="9429890" y="6470703"/>
            <a:ext cx="1111250" cy="184666"/>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505050"/>
                </a:solidFill>
                <a:effectLst/>
                <a:uLnTx/>
                <a:uFillTx/>
                <a:latin typeface="Segoe UI"/>
                <a:ea typeface="+mn-ea"/>
                <a:cs typeface="+mn-cs"/>
              </a:rPr>
              <a:t>Content © Microsoft</a:t>
            </a:r>
          </a:p>
        </p:txBody>
      </p:sp>
    </p:spTree>
    <p:extLst>
      <p:ext uri="{BB962C8B-B14F-4D97-AF65-F5344CB8AC3E}">
        <p14:creationId xmlns:p14="http://schemas.microsoft.com/office/powerpoint/2010/main" val="292827638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28600"/>
            <a:ext cx="12192000" cy="747713"/>
          </a:xfrm>
        </p:spPr>
        <p:txBody>
          <a:bodyPr>
            <a:normAutofit fontScale="90000"/>
          </a:bodyPr>
          <a:lstStyle/>
          <a:p>
            <a:pPr algn="ctr"/>
            <a:r>
              <a:rPr lang="en-US" dirty="0">
                <a:solidFill>
                  <a:schemeClr val="tx1"/>
                </a:solidFill>
              </a:rPr>
              <a:t>http://aka.ms/FundAzure2e</a:t>
            </a:r>
          </a:p>
        </p:txBody>
      </p:sp>
      <p:pic>
        <p:nvPicPr>
          <p:cNvPr id="1026" name="Picture 2" descr="https://msdnshared.blob.core.windows.net/media/2016/08/9781509302963p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3419" y="921604"/>
            <a:ext cx="4825162" cy="5881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6631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Immutability &amp; Layers</a:t>
            </a:r>
          </a:p>
        </p:txBody>
      </p:sp>
      <p:grpSp>
        <p:nvGrpSpPr>
          <p:cNvPr id="48" name="Group 47"/>
          <p:cNvGrpSpPr/>
          <p:nvPr/>
        </p:nvGrpSpPr>
        <p:grpSpPr>
          <a:xfrm>
            <a:off x="301752" y="1596497"/>
            <a:ext cx="4164060" cy="4727113"/>
            <a:chOff x="301752" y="1596497"/>
            <a:chExt cx="4164060" cy="4727113"/>
          </a:xfrm>
        </p:grpSpPr>
        <p:sp>
          <p:nvSpPr>
            <p:cNvPr id="6" name="Rectangle 5"/>
            <p:cNvSpPr/>
            <p:nvPr/>
          </p:nvSpPr>
          <p:spPr bwMode="auto">
            <a:xfrm>
              <a:off x="1977920" y="1655907"/>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lnSpc>
                  <a:spcPct val="90000"/>
                </a:lnSpc>
                <a:spcBef>
                  <a:spcPct val="0"/>
                </a:spcBef>
                <a:spcAft>
                  <a:spcPct val="0"/>
                </a:spcAft>
                <a:defRPr/>
              </a:pPr>
              <a:r>
                <a:rPr lang="en-US" dirty="0">
                  <a:gradFill>
                    <a:gsLst>
                      <a:gs pos="0">
                        <a:srgbClr val="FFFFFF"/>
                      </a:gs>
                      <a:gs pos="100000">
                        <a:srgbClr val="FFFFFF"/>
                      </a:gs>
                    </a:gsLst>
                    <a:lin ang="5400000" scaled="0"/>
                  </a:gradFill>
                  <a:ea typeface="Segoe UI" pitchFamily="34" charset="0"/>
                  <a:cs typeface="Segoe UI" pitchFamily="34" charset="0"/>
                </a:rPr>
                <a:t>307f05c5da18</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p:nvSpPr>
          <p:spPr bwMode="auto">
            <a:xfrm>
              <a:off x="1977918" y="2081824"/>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379bd603bf53</a:t>
              </a: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p:cNvSpPr/>
            <p:nvPr/>
          </p:nvSpPr>
          <p:spPr bwMode="auto">
            <a:xfrm>
              <a:off x="1977918" y="2503144"/>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249081ecf5ee</a:t>
              </a:r>
            </a:p>
          </p:txBody>
        </p:sp>
        <p:sp>
          <p:nvSpPr>
            <p:cNvPr id="13" name="Rectangle 12"/>
            <p:cNvSpPr/>
            <p:nvPr/>
          </p:nvSpPr>
          <p:spPr bwMode="auto">
            <a:xfrm>
              <a:off x="1977918" y="2931284"/>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307f05c5da18</a:t>
              </a:r>
            </a:p>
          </p:txBody>
        </p:sp>
        <p:sp>
          <p:nvSpPr>
            <p:cNvPr id="15" name="Rectangle 14"/>
            <p:cNvSpPr/>
            <p:nvPr/>
          </p:nvSpPr>
          <p:spPr bwMode="auto">
            <a:xfrm>
              <a:off x="1977918" y="3354942"/>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507f02c8eb14</a:t>
              </a:r>
            </a:p>
          </p:txBody>
        </p:sp>
        <p:sp>
          <p:nvSpPr>
            <p:cNvPr id="16" name="Rectangle 15"/>
            <p:cNvSpPr/>
            <p:nvPr/>
          </p:nvSpPr>
          <p:spPr bwMode="auto">
            <a:xfrm>
              <a:off x="1977918" y="3783969"/>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49b6aced7ad3</a:t>
              </a:r>
            </a:p>
          </p:txBody>
        </p:sp>
        <p:sp>
          <p:nvSpPr>
            <p:cNvPr id="7" name="TextBox 6"/>
            <p:cNvSpPr txBox="1"/>
            <p:nvPr/>
          </p:nvSpPr>
          <p:spPr>
            <a:xfrm>
              <a:off x="301752" y="2879452"/>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WORKDIR</a:t>
              </a:r>
            </a:p>
          </p:txBody>
        </p:sp>
        <p:sp>
          <p:nvSpPr>
            <p:cNvPr id="18" name="TextBox 17"/>
            <p:cNvSpPr txBox="1"/>
            <p:nvPr/>
          </p:nvSpPr>
          <p:spPr>
            <a:xfrm>
              <a:off x="301752" y="4960720"/>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MAINTAINER</a:t>
              </a:r>
            </a:p>
          </p:txBody>
        </p:sp>
        <p:sp>
          <p:nvSpPr>
            <p:cNvPr id="19" name="TextBox 18"/>
            <p:cNvSpPr txBox="1"/>
            <p:nvPr/>
          </p:nvSpPr>
          <p:spPr>
            <a:xfrm>
              <a:off x="301752" y="4572963"/>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ENV </a:t>
              </a:r>
              <a:r>
                <a:rPr kumimoji="0" lang="en-US" sz="10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sa_password</a:t>
              </a:r>
              <a:endPar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0" name="TextBox 19"/>
            <p:cNvSpPr txBox="1"/>
            <p:nvPr/>
          </p:nvSpPr>
          <p:spPr>
            <a:xfrm>
              <a:off x="301752" y="4166087"/>
              <a:ext cx="2113517"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ENV ACCEPT_EULA</a:t>
              </a:r>
            </a:p>
          </p:txBody>
        </p:sp>
        <p:sp>
          <p:nvSpPr>
            <p:cNvPr id="21" name="TextBox 20"/>
            <p:cNvSpPr txBox="1"/>
            <p:nvPr/>
          </p:nvSpPr>
          <p:spPr>
            <a:xfrm>
              <a:off x="301752" y="3315091"/>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COPY</a:t>
              </a:r>
            </a:p>
          </p:txBody>
        </p:sp>
        <p:sp>
          <p:nvSpPr>
            <p:cNvPr id="22" name="TextBox 21"/>
            <p:cNvSpPr txBox="1"/>
            <p:nvPr/>
          </p:nvSpPr>
          <p:spPr>
            <a:xfrm>
              <a:off x="301752" y="3733164"/>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ENV </a:t>
              </a:r>
              <a:r>
                <a:rPr kumimoji="0" lang="en-US" sz="10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attach_dbs</a:t>
              </a:r>
              <a:endPar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8" name="TextBox 7"/>
            <p:cNvSpPr txBox="1"/>
            <p:nvPr/>
          </p:nvSpPr>
          <p:spPr>
            <a:xfrm>
              <a:off x="601734" y="5439205"/>
              <a:ext cx="3864078" cy="68432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endParaRPr>
            </a:p>
          </p:txBody>
        </p:sp>
        <p:sp>
          <p:nvSpPr>
            <p:cNvPr id="24" name="Rectangle 23"/>
            <p:cNvSpPr/>
            <p:nvPr/>
          </p:nvSpPr>
          <p:spPr bwMode="auto">
            <a:xfrm>
              <a:off x="1977918" y="4198763"/>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dirty="0">
                  <a:gradFill>
                    <a:gsLst>
                      <a:gs pos="0">
                        <a:srgbClr val="FFFFFF"/>
                      </a:gs>
                      <a:gs pos="100000">
                        <a:srgbClr val="FFFFFF"/>
                      </a:gs>
                    </a:gsLst>
                    <a:lin ang="5400000" scaled="0"/>
                  </a:gradFill>
                  <a:latin typeface="Segoe UI"/>
                  <a:ea typeface="Segoe UI" pitchFamily="34" charset="0"/>
                  <a:cs typeface="Segoe UI" pitchFamily="34" charset="0"/>
                </a:rPr>
                <a:t>13</a:t>
              </a: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7f02c5fa18</a:t>
              </a:r>
            </a:p>
          </p:txBody>
        </p:sp>
        <p:sp>
          <p:nvSpPr>
            <p:cNvPr id="25" name="Rectangle 24"/>
            <p:cNvSpPr/>
            <p:nvPr/>
          </p:nvSpPr>
          <p:spPr bwMode="auto">
            <a:xfrm>
              <a:off x="1977918" y="4622421"/>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507f02c8eb14</a:t>
              </a:r>
            </a:p>
          </p:txBody>
        </p:sp>
        <p:sp>
          <p:nvSpPr>
            <p:cNvPr id="26" name="Rectangle 25"/>
            <p:cNvSpPr/>
            <p:nvPr/>
          </p:nvSpPr>
          <p:spPr bwMode="auto">
            <a:xfrm>
              <a:off x="1977918" y="5051448"/>
              <a:ext cx="2442333" cy="3657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49b6aced7ad3</a:t>
              </a:r>
            </a:p>
          </p:txBody>
        </p:sp>
        <p:sp>
          <p:nvSpPr>
            <p:cNvPr id="9" name="TextBox 8"/>
            <p:cNvSpPr txBox="1"/>
            <p:nvPr/>
          </p:nvSpPr>
          <p:spPr>
            <a:xfrm>
              <a:off x="1928757" y="5417208"/>
              <a:ext cx="2442332" cy="90640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 </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microsoft</a:t>
              </a:r>
              <a:r>
                <a:rPr kumimoji="0" lang="en-US" sz="1100" b="0" i="0" u="none" strike="noStrike" kern="1200" cap="none" spc="0" normalizeH="0" baseline="0" noProof="0" dirty="0">
                  <a:ln>
                    <a:noFill/>
                  </a:ln>
                  <a:solidFill>
                    <a:srgbClr val="505050"/>
                  </a:solidFill>
                  <a:effectLst/>
                  <a:uLnTx/>
                  <a:uFillTx/>
                  <a:latin typeface="Segoe UI"/>
                  <a:ea typeface="+mn-ea"/>
                  <a:cs typeface="+mn-cs"/>
                </a:rPr>
                <a:t>/</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mssql</a:t>
              </a:r>
              <a:r>
                <a:rPr kumimoji="0" lang="en-US" sz="1100" b="0" i="0" u="none" strike="noStrike" kern="1200" cap="none" spc="0" normalizeH="0" baseline="0" noProof="0" dirty="0">
                  <a:ln>
                    <a:noFill/>
                  </a:ln>
                  <a:solidFill>
                    <a:srgbClr val="505050"/>
                  </a:solidFill>
                  <a:effectLst/>
                  <a:uLnTx/>
                  <a:uFillTx/>
                  <a:latin typeface="Segoe UI"/>
                  <a:ea typeface="+mn-ea"/>
                  <a:cs typeface="+mn-cs"/>
                </a:rPr>
                <a:t>-server-windows </a:t>
              </a:r>
            </a:p>
            <a:p>
              <a:pPr marL="0" marR="0" lvl="0" indent="0" algn="ctr" defTabSz="914400" rtl="0" eaLnBrk="1" fontAlgn="auto" latinLnBrk="0" hangingPunct="1">
                <a:lnSpc>
                  <a:spcPct val="90000"/>
                </a:lnSpc>
                <a:spcBef>
                  <a:spcPts val="0"/>
                </a:spcBef>
                <a:spcAft>
                  <a:spcPts val="600"/>
                </a:spcAft>
                <a:buClrTx/>
                <a:buSzTx/>
                <a:buFontTx/>
                <a:buNone/>
                <a:tabLst/>
                <a:defRPr/>
              </a:pPr>
              <a:endParaRPr lang="en-US" sz="1100" dirty="0">
                <a:solidFill>
                  <a:srgbClr val="505050"/>
                </a:solidFill>
                <a:latin typeface="Segoe UI"/>
              </a:endParaRPr>
            </a:p>
            <a:p>
              <a:pPr marL="0" marR="0" lvl="0" indent="0" algn="ctr" defTabSz="914400" rtl="0" eaLnBrk="1" fontAlgn="auto" latinLnBrk="0" hangingPunct="1">
                <a:lnSpc>
                  <a:spcPct val="90000"/>
                </a:lnSpc>
                <a:spcBef>
                  <a:spcPts val="0"/>
                </a:spcBef>
                <a:spcAft>
                  <a:spcPts val="600"/>
                </a:spcAft>
                <a:buClrTx/>
                <a:buSzTx/>
                <a:buFontTx/>
                <a:buNone/>
                <a:tabLst/>
                <a:defRPr/>
              </a:pPr>
              <a:r>
                <a:rPr lang="en-US" sz="1100" dirty="0">
                  <a:solidFill>
                    <a:srgbClr val="505050"/>
                  </a:solidFill>
                  <a:latin typeface="Segoe UI"/>
                </a:rPr>
                <a:t>d</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ocker</a:t>
              </a:r>
              <a:r>
                <a:rPr kumimoji="0" lang="en-US" sz="1100" b="0" i="0" u="none" strike="noStrike" kern="1200" cap="none" spc="0" normalizeH="0" baseline="0" noProof="0" dirty="0">
                  <a:ln>
                    <a:noFill/>
                  </a:ln>
                  <a:solidFill>
                    <a:srgbClr val="505050"/>
                  </a:solidFill>
                  <a:effectLst/>
                  <a:uLnTx/>
                  <a:uFillTx/>
                  <a:latin typeface="Segoe UI"/>
                  <a:ea typeface="+mn-ea"/>
                  <a:cs typeface="+mn-cs"/>
                </a:rPr>
                <a:t> history</a:t>
              </a:r>
            </a:p>
          </p:txBody>
        </p:sp>
        <p:sp>
          <p:nvSpPr>
            <p:cNvPr id="28" name="TextBox 27"/>
            <p:cNvSpPr txBox="1"/>
            <p:nvPr/>
          </p:nvSpPr>
          <p:spPr>
            <a:xfrm>
              <a:off x="301752" y="1596497"/>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CMD</a:t>
              </a:r>
            </a:p>
          </p:txBody>
        </p:sp>
        <p:sp>
          <p:nvSpPr>
            <p:cNvPr id="29" name="TextBox 28"/>
            <p:cNvSpPr txBox="1"/>
            <p:nvPr/>
          </p:nvSpPr>
          <p:spPr>
            <a:xfrm>
              <a:off x="301752" y="2044687"/>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powershell</a:t>
              </a:r>
              <a:endPar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
          <p:nvSpPr>
            <p:cNvPr id="30" name="TextBox 29"/>
            <p:cNvSpPr txBox="1"/>
            <p:nvPr/>
          </p:nvSpPr>
          <p:spPr>
            <a:xfrm>
              <a:off x="301752" y="2450209"/>
              <a:ext cx="1708678"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a:ea typeface="+mn-ea"/>
                  <a:cs typeface="+mn-cs"/>
                </a:rPr>
                <a:t>powershell</a:t>
              </a:r>
              <a:endParaRPr kumimoji="0" lang="en-US" sz="1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grpSp>
      <p:grpSp>
        <p:nvGrpSpPr>
          <p:cNvPr id="60" name="Group 59"/>
          <p:cNvGrpSpPr/>
          <p:nvPr/>
        </p:nvGrpSpPr>
        <p:grpSpPr>
          <a:xfrm>
            <a:off x="5501907" y="440973"/>
            <a:ext cx="2443944" cy="2792362"/>
            <a:chOff x="6065608" y="358877"/>
            <a:chExt cx="3121799" cy="2792362"/>
          </a:xfrm>
        </p:grpSpPr>
        <p:sp>
          <p:nvSpPr>
            <p:cNvPr id="50" name="TextBox 49"/>
            <p:cNvSpPr txBox="1"/>
            <p:nvPr/>
          </p:nvSpPr>
          <p:spPr>
            <a:xfrm>
              <a:off x="6065608" y="2639810"/>
              <a:ext cx="3121799" cy="44781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 </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microsoft</a:t>
              </a:r>
              <a:r>
                <a:rPr kumimoji="0" lang="en-US" sz="1100" b="0" i="0" u="none" strike="noStrike" kern="1200" cap="none" spc="0" normalizeH="0" baseline="0" noProof="0" dirty="0">
                  <a:ln>
                    <a:noFill/>
                  </a:ln>
                  <a:solidFill>
                    <a:srgbClr val="505050"/>
                  </a:solidFill>
                  <a:effectLst/>
                  <a:uLnTx/>
                  <a:uFillTx/>
                  <a:latin typeface="Segoe UI"/>
                  <a:ea typeface="+mn-ea"/>
                  <a:cs typeface="+mn-cs"/>
                </a:rPr>
                <a:t>/</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mssql</a:t>
              </a:r>
              <a:r>
                <a:rPr kumimoji="0" lang="en-US" sz="1100" b="0" i="0" u="none" strike="noStrike" kern="1200" cap="none" spc="0" normalizeH="0" baseline="0" noProof="0" dirty="0">
                  <a:ln>
                    <a:noFill/>
                  </a:ln>
                  <a:solidFill>
                    <a:srgbClr val="505050"/>
                  </a:solidFill>
                  <a:effectLst/>
                  <a:uLnTx/>
                  <a:uFillTx/>
                  <a:latin typeface="Segoe UI"/>
                  <a:ea typeface="+mn-ea"/>
                  <a:cs typeface="+mn-cs"/>
                </a:rPr>
                <a:t>-server-windows </a:t>
              </a:r>
            </a:p>
          </p:txBody>
        </p:sp>
        <p:grpSp>
          <p:nvGrpSpPr>
            <p:cNvPr id="43" name="Group 42"/>
            <p:cNvGrpSpPr/>
            <p:nvPr/>
          </p:nvGrpSpPr>
          <p:grpSpPr>
            <a:xfrm>
              <a:off x="6477853" y="634525"/>
              <a:ext cx="2442334" cy="2054574"/>
              <a:chOff x="6477853" y="634525"/>
              <a:chExt cx="2442334" cy="2054574"/>
            </a:xfrm>
          </p:grpSpPr>
          <p:grpSp>
            <p:nvGrpSpPr>
              <p:cNvPr id="27" name="Group 26"/>
              <p:cNvGrpSpPr/>
              <p:nvPr/>
            </p:nvGrpSpPr>
            <p:grpSpPr>
              <a:xfrm>
                <a:off x="6477854" y="964234"/>
                <a:ext cx="2442333" cy="1724865"/>
                <a:chOff x="6458477" y="400157"/>
                <a:chExt cx="2442333" cy="1724865"/>
              </a:xfrm>
            </p:grpSpPr>
            <p:sp>
              <p:nvSpPr>
                <p:cNvPr id="44" name="Rectangle 43"/>
                <p:cNvSpPr/>
                <p:nvPr/>
              </p:nvSpPr>
              <p:spPr bwMode="auto">
                <a:xfrm>
                  <a:off x="6458477" y="477769"/>
                  <a:ext cx="2442333" cy="1647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extBox 44"/>
                <p:cNvSpPr txBox="1"/>
                <p:nvPr/>
              </p:nvSpPr>
              <p:spPr>
                <a:xfrm>
                  <a:off x="6458477" y="400157"/>
                  <a:ext cx="2442332" cy="544765"/>
                </a:xfrm>
                <a:prstGeom prst="rect">
                  <a:avLst/>
                </a:prstGeom>
                <a:noFill/>
              </p:spPr>
              <p:txBody>
                <a:bodyPr wrap="square" lIns="182880" tIns="146304" rIns="182880" bIns="146304" rtlCol="0">
                  <a:spAutoFit/>
                </a:bodyPr>
                <a:lstStyle/>
                <a:p>
                  <a:pPr lvl="0" algn="ctr">
                    <a:lnSpc>
                      <a:spcPct val="90000"/>
                    </a:lnSpc>
                    <a:spcAft>
                      <a:spcPts val="600"/>
                    </a:spcAft>
                    <a:defRPr/>
                  </a:pPr>
                  <a:r>
                    <a:rPr lang="en-US" dirty="0">
                      <a:gradFill>
                        <a:gsLst>
                          <a:gs pos="0">
                            <a:srgbClr val="FFFFFF"/>
                          </a:gs>
                          <a:gs pos="100000">
                            <a:srgbClr val="FFFFFF"/>
                          </a:gs>
                        </a:gsLst>
                        <a:lin ang="5400000" scaled="0"/>
                      </a:gradFill>
                      <a:ea typeface="Segoe UI" pitchFamily="34" charset="0"/>
                      <a:cs typeface="Segoe UI" pitchFamily="34" charset="0"/>
                    </a:rPr>
                    <a:t>307f05c5da18</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46"/>
                <p:cNvSpPr/>
                <p:nvPr/>
              </p:nvSpPr>
              <p:spPr>
                <a:xfrm>
                  <a:off x="6458477" y="1103000"/>
                  <a:ext cx="2442332"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51" name="Rectangle 50"/>
              <p:cNvSpPr/>
              <p:nvPr/>
            </p:nvSpPr>
            <p:spPr bwMode="auto">
              <a:xfrm>
                <a:off x="6477853" y="634525"/>
                <a:ext cx="2442333" cy="36576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r/w</a:t>
                </a:r>
              </a:p>
            </p:txBody>
          </p:sp>
        </p:grpSp>
        <p:sp>
          <p:nvSpPr>
            <p:cNvPr id="54" name="Rectangle 53"/>
            <p:cNvSpPr/>
            <p:nvPr/>
          </p:nvSpPr>
          <p:spPr bwMode="auto">
            <a:xfrm>
              <a:off x="6386052" y="358877"/>
              <a:ext cx="2575847" cy="27923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56" name="Straight Arrow Connector 55"/>
          <p:cNvCxnSpPr>
            <a:cxnSpLocks/>
            <a:stCxn id="79" idx="3"/>
            <a:endCxn id="54" idx="1"/>
          </p:cNvCxnSpPr>
          <p:nvPr/>
        </p:nvCxnSpPr>
        <p:spPr>
          <a:xfrm flipV="1">
            <a:off x="4546506" y="1837154"/>
            <a:ext cx="1206265" cy="185165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cxnSpLocks/>
            <a:stCxn id="79" idx="3"/>
            <a:endCxn id="61" idx="1"/>
          </p:cNvCxnSpPr>
          <p:nvPr/>
        </p:nvCxnSpPr>
        <p:spPr>
          <a:xfrm>
            <a:off x="4546506" y="3688813"/>
            <a:ext cx="1139546" cy="157839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2" name="Group 61"/>
          <p:cNvGrpSpPr/>
          <p:nvPr/>
        </p:nvGrpSpPr>
        <p:grpSpPr>
          <a:xfrm>
            <a:off x="5389538" y="3966766"/>
            <a:ext cx="2556313" cy="2600878"/>
            <a:chOff x="5960531" y="4030980"/>
            <a:chExt cx="3204410" cy="2600878"/>
          </a:xfrm>
        </p:grpSpPr>
        <p:sp>
          <p:nvSpPr>
            <p:cNvPr id="40" name="TextBox 39"/>
            <p:cNvSpPr txBox="1"/>
            <p:nvPr/>
          </p:nvSpPr>
          <p:spPr>
            <a:xfrm>
              <a:off x="5960531" y="6115991"/>
              <a:ext cx="3204410" cy="44781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 </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microsoft</a:t>
              </a:r>
              <a:r>
                <a:rPr kumimoji="0" lang="en-US" sz="1100" b="0" i="0" u="none" strike="noStrike" kern="1200" cap="none" spc="0" normalizeH="0" baseline="0" noProof="0" dirty="0">
                  <a:ln>
                    <a:noFill/>
                  </a:ln>
                  <a:solidFill>
                    <a:srgbClr val="505050"/>
                  </a:solidFill>
                  <a:effectLst/>
                  <a:uLnTx/>
                  <a:uFillTx/>
                  <a:latin typeface="Segoe UI"/>
                  <a:ea typeface="+mn-ea"/>
                  <a:cs typeface="+mn-cs"/>
                </a:rPr>
                <a:t>/</a:t>
              </a:r>
              <a:r>
                <a:rPr kumimoji="0" lang="en-US" sz="1100" b="0" i="0" u="none" strike="noStrike" kern="1200" cap="none" spc="0" normalizeH="0" baseline="0" noProof="0" dirty="0" err="1">
                  <a:ln>
                    <a:noFill/>
                  </a:ln>
                  <a:solidFill>
                    <a:srgbClr val="505050"/>
                  </a:solidFill>
                  <a:effectLst/>
                  <a:uLnTx/>
                  <a:uFillTx/>
                  <a:latin typeface="Segoe UI"/>
                  <a:ea typeface="+mn-ea"/>
                  <a:cs typeface="+mn-cs"/>
                </a:rPr>
                <a:t>mssql</a:t>
              </a:r>
              <a:r>
                <a:rPr kumimoji="0" lang="en-US" sz="1100" b="0" i="0" u="none" strike="noStrike" kern="1200" cap="none" spc="0" normalizeH="0" baseline="0" noProof="0" dirty="0">
                  <a:ln>
                    <a:noFill/>
                  </a:ln>
                  <a:solidFill>
                    <a:srgbClr val="505050"/>
                  </a:solidFill>
                  <a:effectLst/>
                  <a:uLnTx/>
                  <a:uFillTx/>
                  <a:latin typeface="Segoe UI"/>
                  <a:ea typeface="+mn-ea"/>
                  <a:cs typeface="+mn-cs"/>
                </a:rPr>
                <a:t>-server-windows </a:t>
              </a:r>
            </a:p>
          </p:txBody>
        </p:sp>
        <p:grpSp>
          <p:nvGrpSpPr>
            <p:cNvPr id="23" name="Group 22"/>
            <p:cNvGrpSpPr/>
            <p:nvPr/>
          </p:nvGrpSpPr>
          <p:grpSpPr>
            <a:xfrm>
              <a:off x="6458476" y="4456956"/>
              <a:ext cx="2442333" cy="1724865"/>
              <a:chOff x="5237311" y="4646788"/>
              <a:chExt cx="2442333" cy="1724865"/>
            </a:xfrm>
          </p:grpSpPr>
          <p:sp>
            <p:nvSpPr>
              <p:cNvPr id="39" name="Rectangle 38"/>
              <p:cNvSpPr/>
              <p:nvPr/>
            </p:nvSpPr>
            <p:spPr bwMode="auto">
              <a:xfrm>
                <a:off x="5237311" y="4724400"/>
                <a:ext cx="2442333" cy="1647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p:cNvSpPr txBox="1"/>
              <p:nvPr/>
            </p:nvSpPr>
            <p:spPr>
              <a:xfrm>
                <a:off x="5237311" y="4646788"/>
                <a:ext cx="2442332" cy="544765"/>
              </a:xfrm>
              <a:prstGeom prst="rect">
                <a:avLst/>
              </a:prstGeom>
              <a:noFill/>
            </p:spPr>
            <p:txBody>
              <a:bodyPr wrap="square" lIns="182880" tIns="146304" rIns="182880" bIns="146304" rtlCol="0">
                <a:spAutoFit/>
              </a:bodyPr>
              <a:lstStyle/>
              <a:p>
                <a:pPr lvl="0" algn="ctr">
                  <a:lnSpc>
                    <a:spcPct val="90000"/>
                  </a:lnSpc>
                  <a:spcAft>
                    <a:spcPts val="600"/>
                  </a:spcAft>
                  <a:defRPr/>
                </a:pPr>
                <a:r>
                  <a:rPr lang="en-US" dirty="0">
                    <a:gradFill>
                      <a:gsLst>
                        <a:gs pos="0">
                          <a:srgbClr val="FFFFFF"/>
                        </a:gs>
                        <a:gs pos="100000">
                          <a:srgbClr val="FFFFFF"/>
                        </a:gs>
                      </a:gsLst>
                      <a:lin ang="5400000" scaled="0"/>
                    </a:gradFill>
                    <a:ea typeface="Segoe UI" pitchFamily="34" charset="0"/>
                    <a:cs typeface="Segoe UI" pitchFamily="34" charset="0"/>
                  </a:rPr>
                  <a:t>307f05c5da18</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Rectangle 16"/>
              <p:cNvSpPr/>
              <p:nvPr/>
            </p:nvSpPr>
            <p:spPr>
              <a:xfrm>
                <a:off x="5237311" y="5349631"/>
                <a:ext cx="2442332"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52" name="Rectangle 51"/>
            <p:cNvSpPr/>
            <p:nvPr/>
          </p:nvSpPr>
          <p:spPr bwMode="auto">
            <a:xfrm>
              <a:off x="6458475" y="4130002"/>
              <a:ext cx="2442333" cy="365760"/>
            </a:xfrm>
            <a:prstGeom prst="rect">
              <a:avLst/>
            </a:prstGeom>
            <a:solidFill>
              <a:srgbClr val="996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r/w</a:t>
              </a:r>
            </a:p>
          </p:txBody>
        </p:sp>
        <p:sp>
          <p:nvSpPr>
            <p:cNvPr id="61" name="Rectangle 60"/>
            <p:cNvSpPr/>
            <p:nvPr/>
          </p:nvSpPr>
          <p:spPr bwMode="auto">
            <a:xfrm>
              <a:off x="6332220" y="4030980"/>
              <a:ext cx="2686050" cy="26008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9" name="Rectangle 78"/>
          <p:cNvSpPr/>
          <p:nvPr/>
        </p:nvSpPr>
        <p:spPr bwMode="auto">
          <a:xfrm>
            <a:off x="1582994" y="1258327"/>
            <a:ext cx="2963512" cy="48609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 name="Group 85"/>
          <p:cNvGrpSpPr/>
          <p:nvPr/>
        </p:nvGrpSpPr>
        <p:grpSpPr>
          <a:xfrm>
            <a:off x="9076928" y="440973"/>
            <a:ext cx="3243076" cy="2792362"/>
            <a:chOff x="6082821" y="358877"/>
            <a:chExt cx="3243076" cy="2792362"/>
          </a:xfrm>
        </p:grpSpPr>
        <p:sp>
          <p:nvSpPr>
            <p:cNvPr id="87" name="TextBox 86"/>
            <p:cNvSpPr txBox="1"/>
            <p:nvPr/>
          </p:nvSpPr>
          <p:spPr>
            <a:xfrm>
              <a:off x="6082821" y="2623269"/>
              <a:ext cx="3035864" cy="44781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100" b="0" i="0" u="none" strike="noStrike" kern="1200" cap="none" spc="0" normalizeH="0" baseline="0" noProof="0" dirty="0">
                  <a:ln>
                    <a:noFill/>
                  </a:ln>
                  <a:solidFill>
                    <a:srgbClr val="505050"/>
                  </a:solidFill>
                  <a:effectLst/>
                  <a:uLnTx/>
                  <a:uFillTx/>
                  <a:latin typeface="Segoe UI"/>
                  <a:ea typeface="+mn-ea"/>
                  <a:cs typeface="+mn-cs"/>
                </a:rPr>
                <a:t> mcollier-on.azurecr.io/samples/sql:v1 </a:t>
              </a:r>
              <a:endParaRPr kumimoji="0" lang="en-US" sz="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88" name="Group 87"/>
            <p:cNvGrpSpPr/>
            <p:nvPr/>
          </p:nvGrpSpPr>
          <p:grpSpPr>
            <a:xfrm>
              <a:off x="6477854" y="630285"/>
              <a:ext cx="2442333" cy="2058814"/>
              <a:chOff x="6477854" y="630285"/>
              <a:chExt cx="2442333" cy="2058814"/>
            </a:xfrm>
          </p:grpSpPr>
          <p:grpSp>
            <p:nvGrpSpPr>
              <p:cNvPr id="90" name="Group 89"/>
              <p:cNvGrpSpPr/>
              <p:nvPr/>
            </p:nvGrpSpPr>
            <p:grpSpPr>
              <a:xfrm>
                <a:off x="6477854" y="964234"/>
                <a:ext cx="2442333" cy="1724865"/>
                <a:chOff x="6458477" y="400157"/>
                <a:chExt cx="2442333" cy="1724865"/>
              </a:xfrm>
            </p:grpSpPr>
            <p:sp>
              <p:nvSpPr>
                <p:cNvPr id="92" name="Rectangle 91"/>
                <p:cNvSpPr/>
                <p:nvPr/>
              </p:nvSpPr>
              <p:spPr bwMode="auto">
                <a:xfrm>
                  <a:off x="6458477" y="477769"/>
                  <a:ext cx="2442333" cy="16472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TextBox 92"/>
                <p:cNvSpPr txBox="1"/>
                <p:nvPr/>
              </p:nvSpPr>
              <p:spPr>
                <a:xfrm>
                  <a:off x="6458477" y="400157"/>
                  <a:ext cx="2442332" cy="544765"/>
                </a:xfrm>
                <a:prstGeom prst="rect">
                  <a:avLst/>
                </a:prstGeom>
                <a:noFill/>
              </p:spPr>
              <p:txBody>
                <a:bodyPr wrap="square" lIns="182880" tIns="146304" rIns="182880" bIns="146304" rtlCol="0">
                  <a:spAutoFit/>
                </a:bodyPr>
                <a:lstStyle/>
                <a:p>
                  <a:pPr lvl="0" algn="ctr">
                    <a:lnSpc>
                      <a:spcPct val="90000"/>
                    </a:lnSpc>
                    <a:spcAft>
                      <a:spcPts val="600"/>
                    </a:spcAft>
                    <a:defRPr/>
                  </a:pPr>
                  <a:r>
                    <a:rPr lang="en-US" dirty="0">
                      <a:gradFill>
                        <a:gsLst>
                          <a:gs pos="0">
                            <a:srgbClr val="FFFFFF"/>
                          </a:gs>
                          <a:gs pos="100000">
                            <a:srgbClr val="FFFFFF"/>
                          </a:gs>
                        </a:gsLst>
                        <a:lin ang="5400000" scaled="0"/>
                      </a:gradFill>
                      <a:ea typeface="Segoe UI" pitchFamily="34" charset="0"/>
                      <a:cs typeface="Segoe UI" pitchFamily="34" charset="0"/>
                    </a:rPr>
                    <a:t>307f05c5da18</a:t>
                  </a: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Rectangle 94"/>
                <p:cNvSpPr/>
                <p:nvPr/>
              </p:nvSpPr>
              <p:spPr>
                <a:xfrm>
                  <a:off x="6458477" y="1103000"/>
                  <a:ext cx="2442332"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t>
                  </a: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91" name="Rectangle 90"/>
              <p:cNvSpPr/>
              <p:nvPr/>
            </p:nvSpPr>
            <p:spPr bwMode="auto">
              <a:xfrm>
                <a:off x="6500767" y="630285"/>
                <a:ext cx="2419419" cy="370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ADD</a:t>
                </a:r>
              </a:p>
            </p:txBody>
          </p:sp>
        </p:grpSp>
        <p:sp>
          <p:nvSpPr>
            <p:cNvPr id="89" name="Rectangle 88"/>
            <p:cNvSpPr/>
            <p:nvPr/>
          </p:nvSpPr>
          <p:spPr bwMode="auto">
            <a:xfrm>
              <a:off x="6386052" y="358877"/>
              <a:ext cx="2939845" cy="27923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83" name="Straight Arrow Connector 82"/>
          <p:cNvCxnSpPr>
            <a:cxnSpLocks/>
            <a:stCxn id="54" idx="3"/>
            <a:endCxn id="89" idx="1"/>
          </p:cNvCxnSpPr>
          <p:nvPr/>
        </p:nvCxnSpPr>
        <p:spPr>
          <a:xfrm>
            <a:off x="7769309" y="1837154"/>
            <a:ext cx="1610850"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25" name="TextBox 1024"/>
          <p:cNvSpPr txBox="1"/>
          <p:nvPr/>
        </p:nvSpPr>
        <p:spPr>
          <a:xfrm rot="18327298">
            <a:off x="4313920" y="2201572"/>
            <a:ext cx="1795819"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docker</a:t>
            </a: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 run</a:t>
            </a:r>
          </a:p>
        </p:txBody>
      </p:sp>
      <p:sp>
        <p:nvSpPr>
          <p:cNvPr id="102" name="TextBox 101"/>
          <p:cNvSpPr txBox="1"/>
          <p:nvPr/>
        </p:nvSpPr>
        <p:spPr>
          <a:xfrm rot="3267787">
            <a:off x="4398512" y="4128902"/>
            <a:ext cx="1626633"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docker</a:t>
            </a: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 run</a:t>
            </a:r>
          </a:p>
        </p:txBody>
      </p:sp>
      <p:sp>
        <p:nvSpPr>
          <p:cNvPr id="103" name="TextBox 102"/>
          <p:cNvSpPr txBox="1"/>
          <p:nvPr/>
        </p:nvSpPr>
        <p:spPr>
          <a:xfrm>
            <a:off x="7624390" y="1417734"/>
            <a:ext cx="2061870"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docker</a:t>
            </a: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Consolas" panose="020B0609020204030204" pitchFamily="49" charset="0"/>
                <a:ea typeface="+mn-ea"/>
                <a:cs typeface="+mn-cs"/>
              </a:rPr>
              <a:t> commit</a:t>
            </a:r>
          </a:p>
        </p:txBody>
      </p:sp>
      <p:sp>
        <p:nvSpPr>
          <p:cNvPr id="5" name="TextBox 4"/>
          <p:cNvSpPr txBox="1"/>
          <p:nvPr/>
        </p:nvSpPr>
        <p:spPr>
          <a:xfrm>
            <a:off x="-133348" y="6516879"/>
            <a:ext cx="5635255" cy="447815"/>
          </a:xfrm>
          <a:prstGeom prst="rect">
            <a:avLst/>
          </a:prstGeom>
          <a:noFill/>
        </p:spPr>
        <p:txBody>
          <a:bodyPr wrap="square" lIns="182880" tIns="146304" rIns="182880" bIns="146304" rtlCol="0">
            <a:spAutoFit/>
          </a:bodyPr>
          <a:lstStyle/>
          <a:p>
            <a:pPr>
              <a:lnSpc>
                <a:spcPct val="90000"/>
              </a:lnSpc>
              <a:spcAft>
                <a:spcPts val="600"/>
              </a:spcAft>
            </a:pPr>
            <a:r>
              <a:rPr lang="en-US" sz="1050" i="1" dirty="0">
                <a:gradFill>
                  <a:gsLst>
                    <a:gs pos="2917">
                      <a:schemeClr val="tx1"/>
                    </a:gs>
                    <a:gs pos="30000">
                      <a:schemeClr val="tx1"/>
                    </a:gs>
                  </a:gsLst>
                  <a:lin ang="5400000" scaled="0"/>
                </a:gradFill>
              </a:rPr>
              <a:t>Note: Note actual layer ID values from ‘</a:t>
            </a:r>
            <a:r>
              <a:rPr lang="en-US" sz="1050" i="1" dirty="0" err="1">
                <a:gradFill>
                  <a:gsLst>
                    <a:gs pos="2917">
                      <a:schemeClr val="tx1"/>
                    </a:gs>
                    <a:gs pos="30000">
                      <a:schemeClr val="tx1"/>
                    </a:gs>
                  </a:gsLst>
                  <a:lin ang="5400000" scaled="0"/>
                </a:gradFill>
              </a:rPr>
              <a:t>docker</a:t>
            </a:r>
            <a:r>
              <a:rPr lang="en-US" sz="1050" i="1" dirty="0">
                <a:gradFill>
                  <a:gsLst>
                    <a:gs pos="2917">
                      <a:schemeClr val="tx1"/>
                    </a:gs>
                    <a:gs pos="30000">
                      <a:schemeClr val="tx1"/>
                    </a:gs>
                  </a:gsLst>
                  <a:lin ang="5400000" scaled="0"/>
                </a:gradFill>
              </a:rPr>
              <a:t> history </a:t>
            </a:r>
            <a:r>
              <a:rPr lang="en-US" sz="1050" i="1" dirty="0" err="1">
                <a:gradFill>
                  <a:gsLst>
                    <a:gs pos="2917">
                      <a:schemeClr val="tx1"/>
                    </a:gs>
                    <a:gs pos="30000">
                      <a:schemeClr val="tx1"/>
                    </a:gs>
                  </a:gsLst>
                  <a:lin ang="5400000" scaled="0"/>
                </a:gradFill>
              </a:rPr>
              <a:t>microsoft</a:t>
            </a:r>
            <a:r>
              <a:rPr lang="en-US" sz="1050" i="1" dirty="0">
                <a:gradFill>
                  <a:gsLst>
                    <a:gs pos="2917">
                      <a:schemeClr val="tx1"/>
                    </a:gs>
                    <a:gs pos="30000">
                      <a:schemeClr val="tx1"/>
                    </a:gs>
                  </a:gsLst>
                  <a:lin ang="5400000" scaled="0"/>
                </a:gradFill>
              </a:rPr>
              <a:t>/</a:t>
            </a:r>
            <a:r>
              <a:rPr lang="en-US" sz="1050" i="1" dirty="0" err="1">
                <a:gradFill>
                  <a:gsLst>
                    <a:gs pos="2917">
                      <a:schemeClr val="tx1"/>
                    </a:gs>
                    <a:gs pos="30000">
                      <a:schemeClr val="tx1"/>
                    </a:gs>
                  </a:gsLst>
                  <a:lin ang="5400000" scaled="0"/>
                </a:gradFill>
              </a:rPr>
              <a:t>mssql</a:t>
            </a:r>
            <a:r>
              <a:rPr lang="en-US" sz="1050" i="1">
                <a:gradFill>
                  <a:gsLst>
                    <a:gs pos="2917">
                      <a:schemeClr val="tx1"/>
                    </a:gs>
                    <a:gs pos="30000">
                      <a:schemeClr val="tx1"/>
                    </a:gs>
                  </a:gsLst>
                  <a:lin ang="5400000" scaled="0"/>
                </a:gradFill>
              </a:rPr>
              <a:t>-server-windows’</a:t>
            </a:r>
            <a:endParaRPr lang="en-US" sz="1050" i="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38994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25"/>
                                        </p:tgtEl>
                                        <p:attrNameLst>
                                          <p:attrName>style.visibility</p:attrName>
                                        </p:attrNameLst>
                                      </p:cBhvr>
                                      <p:to>
                                        <p:strVal val="visible"/>
                                      </p:to>
                                    </p:set>
                                    <p:animEffect transition="in" filter="fade">
                                      <p:cBhvr>
                                        <p:cTn id="7" dur="500"/>
                                        <p:tgtEl>
                                          <p:spTgt spid="1025"/>
                                        </p:tgtEl>
                                      </p:cBhvr>
                                    </p:animEffect>
                                  </p:childTnLst>
                                </p:cTn>
                              </p:par>
                              <p:par>
                                <p:cTn id="8" presetID="10" presetClass="entr" presetSubtype="0"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fade">
                                      <p:cBhvr>
                                        <p:cTn id="13" dur="500"/>
                                        <p:tgtEl>
                                          <p:spTgt spid="6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2"/>
                                        </p:tgtEl>
                                        <p:attrNameLst>
                                          <p:attrName>style.visibility</p:attrName>
                                        </p:attrNameLst>
                                      </p:cBhvr>
                                      <p:to>
                                        <p:strVal val="visible"/>
                                      </p:to>
                                    </p:set>
                                    <p:animEffect transition="in" filter="fade">
                                      <p:cBhvr>
                                        <p:cTn id="16" dur="500"/>
                                        <p:tgtEl>
                                          <p:spTgt spid="102"/>
                                        </p:tgtEl>
                                      </p:cBhvr>
                                    </p:animEffect>
                                  </p:childTnLst>
                                </p:cTn>
                              </p:par>
                              <p:par>
                                <p:cTn id="17" presetID="10" presetClass="entr" presetSubtype="0" fill="hold"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500"/>
                                        <p:tgtEl>
                                          <p:spTgt spid="63"/>
                                        </p:tgtEl>
                                      </p:cBhvr>
                                    </p:animEffect>
                                  </p:childTnLst>
                                </p:cTn>
                              </p:par>
                              <p:par>
                                <p:cTn id="20" presetID="10" presetClass="entr" presetSubtype="0" fill="hold" nodeType="with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par>
                                <p:cTn id="28" presetID="10" presetClass="entr" presetSubtype="0" fill="hold" nodeType="withEffect">
                                  <p:stCondLst>
                                    <p:cond delay="0"/>
                                  </p:stCondLst>
                                  <p:childTnLst>
                                    <p:set>
                                      <p:cBhvr>
                                        <p:cTn id="29" dur="1" fill="hold">
                                          <p:stCondLst>
                                            <p:cond delay="0"/>
                                          </p:stCondLst>
                                        </p:cTn>
                                        <p:tgtEl>
                                          <p:spTgt spid="83"/>
                                        </p:tgtEl>
                                        <p:attrNameLst>
                                          <p:attrName>style.visibility</p:attrName>
                                        </p:attrNameLst>
                                      </p:cBhvr>
                                      <p:to>
                                        <p:strVal val="visible"/>
                                      </p:to>
                                    </p:set>
                                    <p:animEffect transition="in" filter="fade">
                                      <p:cBhvr>
                                        <p:cTn id="30" dur="500"/>
                                        <p:tgtEl>
                                          <p:spTgt spid="83"/>
                                        </p:tgtEl>
                                      </p:cBhvr>
                                    </p:animEffect>
                                  </p:childTnLst>
                                </p:cTn>
                              </p:par>
                              <p:par>
                                <p:cTn id="31" presetID="10" presetClass="entr" presetSubtype="0" fill="hold" nodeType="withEffect">
                                  <p:stCondLst>
                                    <p:cond delay="0"/>
                                  </p:stCondLst>
                                  <p:childTnLst>
                                    <p:set>
                                      <p:cBhvr>
                                        <p:cTn id="32" dur="1" fill="hold">
                                          <p:stCondLst>
                                            <p:cond delay="0"/>
                                          </p:stCondLst>
                                        </p:cTn>
                                        <p:tgtEl>
                                          <p:spTgt spid="86"/>
                                        </p:tgtEl>
                                        <p:attrNameLst>
                                          <p:attrName>style.visibility</p:attrName>
                                        </p:attrNameLst>
                                      </p:cBhvr>
                                      <p:to>
                                        <p:strVal val="visible"/>
                                      </p:to>
                                    </p:set>
                                    <p:animEffect transition="in" filter="fade">
                                      <p:cBhvr>
                                        <p:cTn id="33"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 grpId="0"/>
      <p:bldP spid="102" grpId="0"/>
      <p:bldP spid="103" grpId="0"/>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Compose</a:t>
            </a:r>
          </a:p>
        </p:txBody>
      </p:sp>
      <p:sp>
        <p:nvSpPr>
          <p:cNvPr id="3" name="Text Placeholder 2"/>
          <p:cNvSpPr>
            <a:spLocks noGrp="1"/>
          </p:cNvSpPr>
          <p:nvPr>
            <p:ph type="body" sz="quarter" idx="10"/>
          </p:nvPr>
        </p:nvSpPr>
        <p:spPr>
          <a:xfrm>
            <a:off x="269239" y="1189177"/>
            <a:ext cx="11653523" cy="2055243"/>
          </a:xfrm>
        </p:spPr>
        <p:txBody>
          <a:bodyPr/>
          <a:lstStyle/>
          <a:p>
            <a:r>
              <a:rPr lang="en-US" dirty="0"/>
              <a:t>Define and run multi-container Docker applications</a:t>
            </a:r>
          </a:p>
          <a:p>
            <a:pPr lvl="1"/>
            <a:r>
              <a:rPr lang="en-US" dirty="0"/>
              <a:t>Define app’s environment with a </a:t>
            </a:r>
            <a:r>
              <a:rPr lang="en-US" dirty="0" err="1"/>
              <a:t>Dockerfile</a:t>
            </a:r>
            <a:endParaRPr lang="en-US" dirty="0"/>
          </a:p>
          <a:p>
            <a:pPr lvl="1"/>
            <a:r>
              <a:rPr lang="en-US" dirty="0"/>
              <a:t>Define services to make up the app in </a:t>
            </a:r>
            <a:r>
              <a:rPr lang="en-US" dirty="0" err="1"/>
              <a:t>docker-compose.yml</a:t>
            </a:r>
            <a:endParaRPr lang="en-US" dirty="0"/>
          </a:p>
          <a:p>
            <a:pPr lvl="1"/>
            <a:r>
              <a:rPr lang="en-US" dirty="0"/>
              <a:t>Creates a private network</a:t>
            </a:r>
          </a:p>
          <a:p>
            <a:pPr lvl="1"/>
            <a:r>
              <a:rPr lang="en-US" dirty="0" err="1">
                <a:latin typeface="Consolas" panose="020B0609020204030204" pitchFamily="49" charset="0"/>
              </a:rPr>
              <a:t>docker</a:t>
            </a:r>
            <a:r>
              <a:rPr lang="en-US" dirty="0">
                <a:latin typeface="Consolas" panose="020B0609020204030204" pitchFamily="49" charset="0"/>
              </a:rPr>
              <a:t>-compose up</a:t>
            </a:r>
          </a:p>
        </p:txBody>
      </p:sp>
      <p:sp>
        <p:nvSpPr>
          <p:cNvPr id="5" name="Rectangle: Rounded Corners 4"/>
          <p:cNvSpPr/>
          <p:nvPr/>
        </p:nvSpPr>
        <p:spPr bwMode="auto">
          <a:xfrm>
            <a:off x="6810317" y="2912534"/>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Database</a:t>
            </a:r>
          </a:p>
        </p:txBody>
      </p:sp>
      <p:sp>
        <p:nvSpPr>
          <p:cNvPr id="6" name="Rectangle: Rounded Corners 5"/>
          <p:cNvSpPr/>
          <p:nvPr/>
        </p:nvSpPr>
        <p:spPr bwMode="auto">
          <a:xfrm>
            <a:off x="4369337" y="3323142"/>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Web App</a:t>
            </a:r>
          </a:p>
        </p:txBody>
      </p:sp>
      <p:sp>
        <p:nvSpPr>
          <p:cNvPr id="7" name="Rectangle: Rounded Corners 6"/>
          <p:cNvSpPr/>
          <p:nvPr/>
        </p:nvSpPr>
        <p:spPr bwMode="auto">
          <a:xfrm>
            <a:off x="5232088" y="4635891"/>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Cache</a:t>
            </a:r>
          </a:p>
        </p:txBody>
      </p:sp>
      <p:sp>
        <p:nvSpPr>
          <p:cNvPr id="8" name="Rectangle: Rounded Corners 7"/>
          <p:cNvSpPr/>
          <p:nvPr/>
        </p:nvSpPr>
        <p:spPr bwMode="auto">
          <a:xfrm>
            <a:off x="9258067" y="3323142"/>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Web API</a:t>
            </a:r>
          </a:p>
        </p:txBody>
      </p:sp>
      <p:sp>
        <p:nvSpPr>
          <p:cNvPr id="9" name="Rectangle: Rounded Corners 8"/>
          <p:cNvSpPr/>
          <p:nvPr/>
        </p:nvSpPr>
        <p:spPr bwMode="auto">
          <a:xfrm>
            <a:off x="7977175" y="4635891"/>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Service</a:t>
            </a:r>
          </a:p>
        </p:txBody>
      </p:sp>
      <p:cxnSp>
        <p:nvCxnSpPr>
          <p:cNvPr id="11" name="Straight Arrow Connector 10"/>
          <p:cNvCxnSpPr>
            <a:stCxn id="6" idx="3"/>
            <a:endCxn id="5" idx="1"/>
          </p:cNvCxnSpPr>
          <p:nvPr/>
        </p:nvCxnSpPr>
        <p:spPr>
          <a:xfrm flipV="1">
            <a:off x="6097160" y="3363605"/>
            <a:ext cx="713157"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2"/>
            <a:endCxn id="7" idx="0"/>
          </p:cNvCxnSpPr>
          <p:nvPr/>
        </p:nvCxnSpPr>
        <p:spPr>
          <a:xfrm>
            <a:off x="5233249" y="4225283"/>
            <a:ext cx="862751"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2"/>
            <a:endCxn id="9" idx="0"/>
          </p:cNvCxnSpPr>
          <p:nvPr/>
        </p:nvCxnSpPr>
        <p:spPr>
          <a:xfrm flipH="1">
            <a:off x="8841087" y="4225283"/>
            <a:ext cx="1280892"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1"/>
            <a:endCxn id="5" idx="3"/>
          </p:cNvCxnSpPr>
          <p:nvPr/>
        </p:nvCxnSpPr>
        <p:spPr>
          <a:xfrm flipH="1" flipV="1">
            <a:off x="8538140" y="3363605"/>
            <a:ext cx="719927"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9" idx="0"/>
            <a:endCxn id="5" idx="2"/>
          </p:cNvCxnSpPr>
          <p:nvPr/>
        </p:nvCxnSpPr>
        <p:spPr>
          <a:xfrm flipH="1" flipV="1">
            <a:off x="7674229" y="3814675"/>
            <a:ext cx="1166858" cy="8212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513033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Compose</a:t>
            </a:r>
          </a:p>
        </p:txBody>
      </p:sp>
      <p:sp>
        <p:nvSpPr>
          <p:cNvPr id="3" name="Text Placeholder 2"/>
          <p:cNvSpPr>
            <a:spLocks noGrp="1"/>
          </p:cNvSpPr>
          <p:nvPr>
            <p:ph type="body" sz="quarter" idx="10"/>
          </p:nvPr>
        </p:nvSpPr>
        <p:spPr>
          <a:xfrm>
            <a:off x="269239" y="1189177"/>
            <a:ext cx="11653523" cy="1723357"/>
          </a:xfrm>
        </p:spPr>
        <p:txBody>
          <a:bodyPr/>
          <a:lstStyle/>
          <a:p>
            <a:r>
              <a:rPr lang="en-US" dirty="0"/>
              <a:t>Define and run multi-container Docker applications</a:t>
            </a:r>
          </a:p>
          <a:p>
            <a:pPr lvl="1"/>
            <a:r>
              <a:rPr lang="en-US" dirty="0"/>
              <a:t>Define app’s environment with a </a:t>
            </a:r>
            <a:r>
              <a:rPr lang="en-US" dirty="0" err="1"/>
              <a:t>Dockerfile</a:t>
            </a:r>
            <a:endParaRPr lang="en-US" dirty="0"/>
          </a:p>
          <a:p>
            <a:pPr lvl="1"/>
            <a:r>
              <a:rPr lang="en-US" dirty="0"/>
              <a:t>Define services to make up the app in </a:t>
            </a:r>
            <a:r>
              <a:rPr lang="en-US" dirty="0" err="1"/>
              <a:t>docker-compose.yml</a:t>
            </a:r>
            <a:endParaRPr lang="en-US" dirty="0"/>
          </a:p>
          <a:p>
            <a:pPr lvl="1"/>
            <a:r>
              <a:rPr lang="en-US" dirty="0" err="1">
                <a:latin typeface="Consolas" panose="020B0609020204030204" pitchFamily="49" charset="0"/>
              </a:rPr>
              <a:t>docker</a:t>
            </a:r>
            <a:r>
              <a:rPr lang="en-US" dirty="0">
                <a:latin typeface="Consolas" panose="020B0609020204030204" pitchFamily="49" charset="0"/>
              </a:rPr>
              <a:t>-compose up</a:t>
            </a:r>
          </a:p>
        </p:txBody>
      </p:sp>
      <p:sp>
        <p:nvSpPr>
          <p:cNvPr id="5" name="TextBox 4"/>
          <p:cNvSpPr txBox="1"/>
          <p:nvPr/>
        </p:nvSpPr>
        <p:spPr>
          <a:xfrm>
            <a:off x="369170" y="2815696"/>
            <a:ext cx="6524392" cy="3958007"/>
          </a:xfrm>
          <a:prstGeom prst="rect">
            <a:avLst/>
          </a:prstGeom>
          <a:solidFill>
            <a:schemeClr val="accent6"/>
          </a:solidFill>
        </p:spPr>
        <p:txBody>
          <a:bodyPr wrap="square" lIns="182880" tIns="146304" rIns="182880" bIns="146304" rtlCol="0">
            <a:spAutoFit/>
          </a:bodyPr>
          <a:lstStyle/>
          <a:p>
            <a:r>
              <a:rPr lang="en-US" sz="1400" dirty="0">
                <a:solidFill>
                  <a:schemeClr val="bg1"/>
                </a:solidFill>
                <a:latin typeface="Consolas" panose="020B0609020204030204" pitchFamily="49" charset="0"/>
              </a:rPr>
              <a:t>version: '2.1'</a:t>
            </a:r>
          </a:p>
          <a:p>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services:</a:t>
            </a:r>
          </a:p>
          <a:p>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db</a:t>
            </a:r>
            <a:r>
              <a:rPr lang="en-US" sz="1400" dirty="0">
                <a:solidFill>
                  <a:schemeClr val="bg1"/>
                </a:solidFill>
                <a:latin typeface="Consolas" panose="020B0609020204030204" pitchFamily="49" charset="0"/>
              </a:rPr>
              <a:t>:</a:t>
            </a:r>
          </a:p>
          <a:p>
            <a:r>
              <a:rPr lang="en-US" sz="1400" dirty="0">
                <a:solidFill>
                  <a:schemeClr val="bg1"/>
                </a:solidFill>
                <a:latin typeface="Consolas" panose="020B0609020204030204" pitchFamily="49" charset="0"/>
              </a:rPr>
              <a:t>    build:</a:t>
            </a:r>
          </a:p>
          <a:p>
            <a:r>
              <a:rPr lang="en-US" sz="1400" dirty="0">
                <a:solidFill>
                  <a:schemeClr val="bg1"/>
                </a:solidFill>
                <a:latin typeface="Consolas" panose="020B0609020204030204" pitchFamily="49" charset="0"/>
              </a:rPr>
              <a:t>      context: ./</a:t>
            </a:r>
            <a:r>
              <a:rPr lang="en-US" sz="1400" dirty="0" err="1">
                <a:solidFill>
                  <a:schemeClr val="bg1"/>
                </a:solidFill>
                <a:latin typeface="Consolas" panose="020B0609020204030204" pitchFamily="49" charset="0"/>
              </a:rPr>
              <a:t>db</a:t>
            </a:r>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dockerfile</a:t>
            </a:r>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Dockerfile</a:t>
            </a:r>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ports:</a:t>
            </a:r>
          </a:p>
          <a:p>
            <a:r>
              <a:rPr lang="en-US" sz="1400" dirty="0">
                <a:solidFill>
                  <a:schemeClr val="bg1"/>
                </a:solidFill>
                <a:latin typeface="Consolas" panose="020B0609020204030204" pitchFamily="49" charset="0"/>
              </a:rPr>
              <a:t>       - "1433:1433"</a:t>
            </a:r>
          </a:p>
          <a:p>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web:</a:t>
            </a:r>
          </a:p>
          <a:p>
            <a:r>
              <a:rPr lang="en-US" sz="1400" dirty="0">
                <a:solidFill>
                  <a:schemeClr val="bg1"/>
                </a:solidFill>
                <a:latin typeface="Consolas" panose="020B0609020204030204" pitchFamily="49" charset="0"/>
              </a:rPr>
              <a:t>    image: </a:t>
            </a:r>
            <a:r>
              <a:rPr lang="en-US" sz="1400" dirty="0" err="1">
                <a:solidFill>
                  <a:schemeClr val="bg1"/>
                </a:solidFill>
                <a:latin typeface="Consolas" panose="020B0609020204030204" pitchFamily="49" charset="0"/>
              </a:rPr>
              <a:t>helloworldweb</a:t>
            </a:r>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build:</a:t>
            </a:r>
          </a:p>
          <a:p>
            <a:r>
              <a:rPr lang="en-US" sz="1400" dirty="0">
                <a:solidFill>
                  <a:schemeClr val="bg1"/>
                </a:solidFill>
                <a:latin typeface="Consolas" panose="020B0609020204030204" pitchFamily="49" charset="0"/>
              </a:rPr>
              <a:t>      context: .</a:t>
            </a:r>
          </a:p>
          <a:p>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dockerfile</a:t>
            </a:r>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Dockerfile</a:t>
            </a:r>
            <a:endParaRPr lang="en-US" sz="1400" dirty="0">
              <a:solidFill>
                <a:schemeClr val="bg1"/>
              </a:solidFill>
              <a:latin typeface="Consolas" panose="020B0609020204030204" pitchFamily="49" charset="0"/>
            </a:endParaRPr>
          </a:p>
          <a:p>
            <a:r>
              <a:rPr lang="en-US" sz="1400" dirty="0">
                <a:solidFill>
                  <a:schemeClr val="bg1"/>
                </a:solidFill>
                <a:latin typeface="Consolas" panose="020B0609020204030204" pitchFamily="49" charset="0"/>
              </a:rPr>
              <a:t>    </a:t>
            </a:r>
            <a:r>
              <a:rPr lang="en-US" sz="1400" dirty="0" err="1">
                <a:solidFill>
                  <a:schemeClr val="bg1"/>
                </a:solidFill>
                <a:latin typeface="Consolas" panose="020B0609020204030204" pitchFamily="49" charset="0"/>
              </a:rPr>
              <a:t>depends_on</a:t>
            </a:r>
            <a:r>
              <a:rPr lang="en-US" sz="1400" dirty="0">
                <a:solidFill>
                  <a:schemeClr val="bg1"/>
                </a:solidFill>
                <a:latin typeface="Consolas" panose="020B0609020204030204" pitchFamily="49" charset="0"/>
              </a:rPr>
              <a:t>:</a:t>
            </a:r>
          </a:p>
          <a:p>
            <a:r>
              <a:rPr lang="en-US" sz="1400" dirty="0">
                <a:solidFill>
                  <a:schemeClr val="bg1"/>
                </a:solidFill>
                <a:latin typeface="Consolas" panose="020B0609020204030204" pitchFamily="49" charset="0"/>
              </a:rPr>
              <a:t>      - "</a:t>
            </a:r>
            <a:r>
              <a:rPr lang="en-US" sz="1400" dirty="0" err="1">
                <a:solidFill>
                  <a:schemeClr val="bg1"/>
                </a:solidFill>
                <a:latin typeface="Consolas" panose="020B0609020204030204" pitchFamily="49" charset="0"/>
              </a:rPr>
              <a:t>db</a:t>
            </a:r>
            <a:r>
              <a:rPr lang="en-US" sz="1400" dirty="0">
                <a:solidFill>
                  <a:schemeClr val="bg1"/>
                </a:solidFill>
                <a:latin typeface="Consolas" panose="020B0609020204030204" pitchFamily="49" charset="0"/>
              </a:rPr>
              <a:t>"</a:t>
            </a:r>
            <a:endParaRPr lang="en-US" dirty="0">
              <a:solidFill>
                <a:schemeClr val="bg1"/>
              </a:solidFill>
              <a:latin typeface="Consolas" panose="020B0609020204030204" pitchFamily="49" charset="0"/>
            </a:endParaRPr>
          </a:p>
        </p:txBody>
      </p:sp>
      <p:grpSp>
        <p:nvGrpSpPr>
          <p:cNvPr id="16" name="Group 15"/>
          <p:cNvGrpSpPr/>
          <p:nvPr/>
        </p:nvGrpSpPr>
        <p:grpSpPr>
          <a:xfrm>
            <a:off x="6993493" y="3132936"/>
            <a:ext cx="5013648" cy="3168337"/>
            <a:chOff x="4369337" y="2912534"/>
            <a:chExt cx="6616553" cy="2625498"/>
          </a:xfrm>
        </p:grpSpPr>
        <p:sp>
          <p:nvSpPr>
            <p:cNvPr id="6" name="Rectangle: Rounded Corners 5"/>
            <p:cNvSpPr/>
            <p:nvPr/>
          </p:nvSpPr>
          <p:spPr bwMode="auto">
            <a:xfrm>
              <a:off x="6810317" y="2912534"/>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Database</a:t>
              </a:r>
            </a:p>
          </p:txBody>
        </p:sp>
        <p:sp>
          <p:nvSpPr>
            <p:cNvPr id="7" name="Rectangle: Rounded Corners 6"/>
            <p:cNvSpPr/>
            <p:nvPr/>
          </p:nvSpPr>
          <p:spPr bwMode="auto">
            <a:xfrm>
              <a:off x="4369337" y="3323142"/>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Web App</a:t>
              </a:r>
            </a:p>
          </p:txBody>
        </p:sp>
        <p:sp>
          <p:nvSpPr>
            <p:cNvPr id="8" name="Rectangle: Rounded Corners 7"/>
            <p:cNvSpPr/>
            <p:nvPr/>
          </p:nvSpPr>
          <p:spPr bwMode="auto">
            <a:xfrm>
              <a:off x="5232088" y="4635891"/>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Cache</a:t>
              </a:r>
            </a:p>
          </p:txBody>
        </p:sp>
        <p:sp>
          <p:nvSpPr>
            <p:cNvPr id="9" name="Rectangle: Rounded Corners 8"/>
            <p:cNvSpPr/>
            <p:nvPr/>
          </p:nvSpPr>
          <p:spPr bwMode="auto">
            <a:xfrm>
              <a:off x="9258067" y="3323142"/>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Web API</a:t>
              </a:r>
            </a:p>
          </p:txBody>
        </p:sp>
        <p:sp>
          <p:nvSpPr>
            <p:cNvPr id="10" name="Rectangle: Rounded Corners 9"/>
            <p:cNvSpPr/>
            <p:nvPr/>
          </p:nvSpPr>
          <p:spPr bwMode="auto">
            <a:xfrm>
              <a:off x="7977175" y="4635891"/>
              <a:ext cx="1727823" cy="90214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Service</a:t>
              </a:r>
            </a:p>
          </p:txBody>
        </p:sp>
        <p:cxnSp>
          <p:nvCxnSpPr>
            <p:cNvPr id="11" name="Straight Arrow Connector 10"/>
            <p:cNvCxnSpPr>
              <a:stCxn id="7" idx="3"/>
              <a:endCxn id="6" idx="1"/>
            </p:cNvCxnSpPr>
            <p:nvPr/>
          </p:nvCxnSpPr>
          <p:spPr>
            <a:xfrm flipV="1">
              <a:off x="6097160" y="3363605"/>
              <a:ext cx="713157"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2"/>
              <a:endCxn id="8" idx="0"/>
            </p:cNvCxnSpPr>
            <p:nvPr/>
          </p:nvCxnSpPr>
          <p:spPr>
            <a:xfrm>
              <a:off x="5233249" y="4225283"/>
              <a:ext cx="862751"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9" idx="2"/>
              <a:endCxn id="10" idx="0"/>
            </p:cNvCxnSpPr>
            <p:nvPr/>
          </p:nvCxnSpPr>
          <p:spPr>
            <a:xfrm flipH="1">
              <a:off x="8841087" y="4225283"/>
              <a:ext cx="1280892"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9" idx="1"/>
              <a:endCxn id="6" idx="3"/>
            </p:cNvCxnSpPr>
            <p:nvPr/>
          </p:nvCxnSpPr>
          <p:spPr>
            <a:xfrm flipH="1" flipV="1">
              <a:off x="8538140" y="3363605"/>
              <a:ext cx="719927" cy="41060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 idx="0"/>
              <a:endCxn id="6" idx="2"/>
            </p:cNvCxnSpPr>
            <p:nvPr/>
          </p:nvCxnSpPr>
          <p:spPr>
            <a:xfrm flipH="1" flipV="1">
              <a:off x="7674229" y="3814675"/>
              <a:ext cx="1166858" cy="8212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1017922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p:cNvSpPr txBox="1">
            <a:spLocks/>
          </p:cNvSpPr>
          <p:nvPr/>
        </p:nvSpPr>
        <p:spPr>
          <a:xfrm>
            <a:off x="1201529" y="290403"/>
            <a:ext cx="10459126"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192"/>
            <a:r>
              <a:rPr lang="en-US" sz="5881" b="1" spc="-100" dirty="0">
                <a:solidFill>
                  <a:srgbClr val="9B4F96"/>
                </a:solidFill>
                <a:latin typeface="Segoe UI Light"/>
              </a:rPr>
              <a:t>Visual Studio Docker Tools</a:t>
            </a:r>
          </a:p>
        </p:txBody>
      </p:sp>
      <p:sp>
        <p:nvSpPr>
          <p:cNvPr id="15" name="Text Placeholder 2"/>
          <p:cNvSpPr txBox="1">
            <a:spLocks/>
          </p:cNvSpPr>
          <p:nvPr/>
        </p:nvSpPr>
        <p:spPr>
          <a:xfrm>
            <a:off x="270893" y="1701298"/>
            <a:ext cx="7168876" cy="2018262"/>
          </a:xfrm>
        </p:spPr>
        <p:txBody>
          <a:bodyP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09381" indent="-609381" defTabSz="914192"/>
            <a:r>
              <a:rPr lang="en-US" sz="3200" dirty="0">
                <a:gradFill>
                  <a:gsLst>
                    <a:gs pos="1250">
                      <a:srgbClr val="505050"/>
                    </a:gs>
                    <a:gs pos="100000">
                      <a:srgbClr val="505050"/>
                    </a:gs>
                  </a:gsLst>
                  <a:lin ang="5400000" scaled="0"/>
                </a:gradFill>
                <a:latin typeface="Segoe UI Light"/>
              </a:rPr>
              <a:t>Run, Debug, Test Web &amp; Console apps in docker containers</a:t>
            </a:r>
          </a:p>
          <a:p>
            <a:pPr marL="761725" lvl="1" indent="-152345" defTabSz="914192"/>
            <a:r>
              <a:rPr lang="en-US" sz="1467" i="1" dirty="0">
                <a:gradFill>
                  <a:gsLst>
                    <a:gs pos="1250">
                      <a:srgbClr val="505050"/>
                    </a:gs>
                    <a:gs pos="100000">
                      <a:srgbClr val="505050"/>
                    </a:gs>
                  </a:gsLst>
                  <a:lin ang="5400000" scaled="0"/>
                </a:gradFill>
                <a:latin typeface="Segoe UI"/>
              </a:rPr>
              <a:t>Linux today, Windows Server &amp; Nano Server coming soon</a:t>
            </a:r>
          </a:p>
          <a:p>
            <a:pPr marL="609381" indent="-609381" defTabSz="914192"/>
            <a:r>
              <a:rPr lang="en-US" sz="3200" dirty="0">
                <a:gradFill>
                  <a:gsLst>
                    <a:gs pos="1250">
                      <a:srgbClr val="505050"/>
                    </a:gs>
                    <a:gs pos="100000">
                      <a:srgbClr val="505050"/>
                    </a:gs>
                  </a:gsLst>
                  <a:lin ang="5400000" scaled="0"/>
                </a:gradFill>
                <a:latin typeface="Segoe UI Light"/>
              </a:rPr>
              <a:t>F5 Debugging</a:t>
            </a:r>
          </a:p>
          <a:p>
            <a:pPr marL="609381" indent="-609381" defTabSz="914192"/>
            <a:r>
              <a:rPr lang="en-US" sz="3200" dirty="0">
                <a:gradFill>
                  <a:gsLst>
                    <a:gs pos="1250">
                      <a:srgbClr val="505050"/>
                    </a:gs>
                    <a:gs pos="100000">
                      <a:srgbClr val="505050"/>
                    </a:gs>
                  </a:gsLst>
                  <a:lin ang="5400000" scaled="0"/>
                </a:gradFill>
                <a:latin typeface="Segoe UI Light"/>
              </a:rPr>
              <a:t>Edit &amp; Refresh of code</a:t>
            </a:r>
          </a:p>
          <a:p>
            <a:pPr marL="609381" indent="-609381" defTabSz="914192"/>
            <a:r>
              <a:rPr lang="en-US" sz="3200" dirty="0">
                <a:gradFill>
                  <a:gsLst>
                    <a:gs pos="1250">
                      <a:srgbClr val="505050"/>
                    </a:gs>
                    <a:gs pos="100000">
                      <a:srgbClr val="505050"/>
                    </a:gs>
                  </a:gsLst>
                  <a:lin ang="5400000" scaled="0"/>
                </a:gradFill>
                <a:latin typeface="Segoe UI Light"/>
              </a:rPr>
              <a:t>Scaffolds docker assets</a:t>
            </a:r>
          </a:p>
          <a:p>
            <a:pPr marL="761725" lvl="1" indent="-224286" defTabSz="914192">
              <a:tabLst>
                <a:tab pos="1218762" algn="l"/>
              </a:tabLst>
            </a:pPr>
            <a:r>
              <a:rPr lang="en-US" sz="1866" dirty="0">
                <a:gradFill>
                  <a:gsLst>
                    <a:gs pos="1250">
                      <a:srgbClr val="505050"/>
                    </a:gs>
                    <a:gs pos="100000">
                      <a:srgbClr val="505050"/>
                    </a:gs>
                  </a:gsLst>
                  <a:lin ang="5400000" scaled="0"/>
                </a:gradFill>
                <a:latin typeface="Segoe UI"/>
              </a:rPr>
              <a:t>Dockerfile, docker-</a:t>
            </a:r>
            <a:r>
              <a:rPr lang="en-US" sz="1866" dirty="0" err="1">
                <a:gradFill>
                  <a:gsLst>
                    <a:gs pos="1250">
                      <a:srgbClr val="505050"/>
                    </a:gs>
                    <a:gs pos="100000">
                      <a:srgbClr val="505050"/>
                    </a:gs>
                  </a:gsLst>
                  <a:lin ang="5400000" scaled="0"/>
                </a:gradFill>
                <a:latin typeface="Segoe UI"/>
              </a:rPr>
              <a:t>compose.yml</a:t>
            </a:r>
            <a:endParaRPr lang="en-US" sz="1866" dirty="0">
              <a:gradFill>
                <a:gsLst>
                  <a:gs pos="1250">
                    <a:srgbClr val="505050"/>
                  </a:gs>
                  <a:gs pos="100000">
                    <a:srgbClr val="505050"/>
                  </a:gs>
                </a:gsLst>
                <a:lin ang="5400000" scaled="0"/>
              </a:gradFill>
              <a:latin typeface="Segoe UI"/>
            </a:endParaRPr>
          </a:p>
        </p:txBody>
      </p:sp>
      <p:grpSp>
        <p:nvGrpSpPr>
          <p:cNvPr id="16" name="Group 15"/>
          <p:cNvGrpSpPr/>
          <p:nvPr/>
        </p:nvGrpSpPr>
        <p:grpSpPr>
          <a:xfrm rot="446270">
            <a:off x="8637960" y="4892876"/>
            <a:ext cx="2944088" cy="1405832"/>
            <a:chOff x="3779912" y="3698066"/>
            <a:chExt cx="2495238" cy="1152376"/>
          </a:xfrm>
        </p:grpSpPr>
        <p:pic>
          <p:nvPicPr>
            <p:cNvPr id="17" name="Picture 1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79912" y="3931627"/>
              <a:ext cx="2495238" cy="918815"/>
            </a:xfrm>
            <a:prstGeom prst="rect">
              <a:avLst/>
            </a:prstGeom>
            <a:ln>
              <a:noFill/>
            </a:ln>
            <a:effectLst>
              <a:outerShdw blurRad="292100" dist="139700" dir="2700000" algn="tl" rotWithShape="0">
                <a:srgbClr val="333333">
                  <a:alpha val="65000"/>
                </a:srgbClr>
              </a:outerShdw>
            </a:effectLst>
          </p:spPr>
        </p:pic>
        <p:pic>
          <p:nvPicPr>
            <p:cNvPr id="18" name="Picture 1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484674" y="3698066"/>
              <a:ext cx="790476" cy="257143"/>
            </a:xfrm>
            <a:prstGeom prst="rect">
              <a:avLst/>
            </a:prstGeom>
            <a:ln>
              <a:noFill/>
            </a:ln>
            <a:effectLst>
              <a:outerShdw blurRad="292100" dist="139700" dir="2700000" algn="tl" rotWithShape="0">
                <a:srgbClr val="333333">
                  <a:alpha val="65000"/>
                </a:srgbClr>
              </a:outerShdw>
            </a:effectLst>
          </p:spPr>
        </p:pic>
      </p:grpSp>
      <p:sp>
        <p:nvSpPr>
          <p:cNvPr id="19" name="TextBox 18"/>
          <p:cNvSpPr txBox="1"/>
          <p:nvPr/>
        </p:nvSpPr>
        <p:spPr>
          <a:xfrm>
            <a:off x="0" y="6371554"/>
            <a:ext cx="11831444" cy="461665"/>
          </a:xfrm>
          <a:prstGeom prst="rect">
            <a:avLst/>
          </a:prstGeom>
          <a:noFill/>
        </p:spPr>
        <p:txBody>
          <a:bodyPr wrap="square" rtlCol="0">
            <a:spAutoFit/>
          </a:bodyPr>
          <a:lstStyle/>
          <a:p>
            <a:pPr algn="ctr" defTabSz="896214"/>
            <a:r>
              <a:rPr lang="en-US" sz="2400" kern="0" dirty="0">
                <a:solidFill>
                  <a:sysClr val="windowText" lastClr="000000"/>
                </a:solidFill>
                <a:latin typeface="Segoe UI"/>
                <a:hlinkClick r:id="rId5"/>
              </a:rPr>
              <a:t>aka.ms/</a:t>
            </a:r>
            <a:r>
              <a:rPr lang="en-US" sz="2400" kern="0" dirty="0" err="1">
                <a:solidFill>
                  <a:sysClr val="windowText" lastClr="000000"/>
                </a:solidFill>
                <a:latin typeface="Segoe UI"/>
                <a:hlinkClick r:id="rId5"/>
              </a:rPr>
              <a:t>DockerToolsForVS</a:t>
            </a:r>
            <a:r>
              <a:rPr lang="en-US" sz="2400" kern="0" dirty="0">
                <a:solidFill>
                  <a:sysClr val="windowText" lastClr="000000"/>
                </a:solidFill>
                <a:latin typeface="Segoe UI"/>
              </a:rPr>
              <a:t> | </a:t>
            </a:r>
            <a:r>
              <a:rPr lang="en-US" sz="2400" u="sng" kern="0" dirty="0">
                <a:solidFill>
                  <a:schemeClr val="tx2"/>
                </a:solidFill>
                <a:latin typeface="Segoe UI"/>
              </a:rPr>
              <a:t>aka.ms/</a:t>
            </a:r>
            <a:r>
              <a:rPr lang="en-US" sz="2400" u="sng" kern="0" dirty="0" err="1">
                <a:solidFill>
                  <a:schemeClr val="tx2"/>
                </a:solidFill>
                <a:latin typeface="Segoe UI"/>
              </a:rPr>
              <a:t>DockerToolsForVSCode</a:t>
            </a:r>
            <a:endParaRPr lang="en-US" sz="2400" u="sng" kern="0" dirty="0">
              <a:solidFill>
                <a:schemeClr val="tx2"/>
              </a:solidFill>
              <a:latin typeface="Segoe UI"/>
            </a:endParaRPr>
          </a:p>
        </p:txBody>
      </p:sp>
      <p:pic>
        <p:nvPicPr>
          <p:cNvPr id="21" name="Picture 20"/>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544061" y="5077900"/>
            <a:ext cx="2895708" cy="1070856"/>
          </a:xfrm>
          <a:prstGeom prst="rect">
            <a:avLst/>
          </a:prstGeom>
          <a:ln>
            <a:noFill/>
          </a:ln>
          <a:effectLst>
            <a:outerShdw blurRad="292100" dist="139700" dir="2700000" algn="tl" rotWithShape="0">
              <a:srgbClr val="333333">
                <a:alpha val="65000"/>
              </a:srgbClr>
            </a:outerShdw>
          </a:effectLst>
        </p:spPr>
      </p:pic>
      <p:pic>
        <p:nvPicPr>
          <p:cNvPr id="22" name="Picture 21"/>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rot="21288654">
            <a:off x="441112" y="5055219"/>
            <a:ext cx="2610161" cy="1231405"/>
          </a:xfrm>
          <a:prstGeom prst="rect">
            <a:avLst/>
          </a:prstGeom>
          <a:ln>
            <a:noFill/>
          </a:ln>
          <a:effectLst>
            <a:outerShdw blurRad="292100" dist="139700" dir="2700000" algn="tl" rotWithShape="0">
              <a:srgbClr val="333333">
                <a:alpha val="65000"/>
              </a:srgbClr>
            </a:outerShdw>
          </a:effectLst>
        </p:spPr>
      </p:pic>
      <p:pic>
        <p:nvPicPr>
          <p:cNvPr id="23" name="Picture 4" descr="https://zapier.cachefly.net/storage/services/59152a3a91bfe0ddd2fc9b978448593a.128x128.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9704" t="22115" r="21627" b="23287"/>
          <a:stretch/>
        </p:blipFill>
        <p:spPr bwMode="auto">
          <a:xfrm>
            <a:off x="233251" y="290402"/>
            <a:ext cx="970161" cy="90286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9"/>
          <a:stretch>
            <a:fillRect/>
          </a:stretch>
        </p:blipFill>
        <p:spPr>
          <a:xfrm>
            <a:off x="6732902" y="1328916"/>
            <a:ext cx="5279689" cy="34911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4096555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Docker on Windows</a:t>
            </a:r>
          </a:p>
        </p:txBody>
      </p:sp>
      <p:sp>
        <p:nvSpPr>
          <p:cNvPr id="5" name="Text Placeholder 4"/>
          <p:cNvSpPr>
            <a:spLocks noGrp="1"/>
          </p:cNvSpPr>
          <p:nvPr>
            <p:ph type="body" sz="quarter" idx="12"/>
          </p:nvPr>
        </p:nvSpPr>
        <p:spPr>
          <a:xfrm>
            <a:off x="269240" y="3877277"/>
            <a:ext cx="8964247" cy="2467855"/>
          </a:xfrm>
        </p:spPr>
        <p:txBody>
          <a:bodyPr/>
          <a:lstStyle/>
          <a:p>
            <a:r>
              <a:rPr lang="en-US" dirty="0"/>
              <a:t>Manage containers</a:t>
            </a:r>
          </a:p>
          <a:p>
            <a:r>
              <a:rPr lang="en-US" dirty="0"/>
              <a:t>.NET Console App -&gt; Windows Container</a:t>
            </a:r>
          </a:p>
          <a:p>
            <a:r>
              <a:rPr lang="en-US" dirty="0"/>
              <a:t>SQL Server in Windows Container</a:t>
            </a:r>
          </a:p>
          <a:p>
            <a:r>
              <a:rPr lang="en-US" dirty="0"/>
              <a:t>ASP.NET Web App -&gt; </a:t>
            </a:r>
            <a:r>
              <a:rPr lang="en-US"/>
              <a:t>Windows Container</a:t>
            </a:r>
            <a:endParaRPr lang="en-US" dirty="0"/>
          </a:p>
          <a:p>
            <a:r>
              <a:rPr lang="en-US" dirty="0"/>
              <a:t>Docker Compose</a:t>
            </a:r>
          </a:p>
        </p:txBody>
      </p:sp>
      <p:pic>
        <p:nvPicPr>
          <p:cNvPr id="6" name="Picture 5"/>
          <p:cNvPicPr>
            <a:picLocks noChangeAspect="1"/>
          </p:cNvPicPr>
          <p:nvPr/>
        </p:nvPicPr>
        <p:blipFill>
          <a:blip r:embed="rId3"/>
          <a:stretch>
            <a:fillRect/>
          </a:stretch>
        </p:blipFill>
        <p:spPr>
          <a:xfrm>
            <a:off x="10199375" y="132682"/>
            <a:ext cx="1794134" cy="6725318"/>
          </a:xfrm>
          <a:prstGeom prst="rect">
            <a:avLst/>
          </a:prstGeom>
        </p:spPr>
      </p:pic>
    </p:spTree>
    <p:extLst>
      <p:ext uri="{BB962C8B-B14F-4D97-AF65-F5344CB8AC3E}">
        <p14:creationId xmlns:p14="http://schemas.microsoft.com/office/powerpoint/2010/main" val="152049981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Private Image Repositories</a:t>
            </a:r>
            <a:endParaRPr lang="en-US" dirty="0"/>
          </a:p>
        </p:txBody>
      </p:sp>
      <p:sp>
        <p:nvSpPr>
          <p:cNvPr id="7" name="Text Placeholder 6"/>
          <p:cNvSpPr>
            <a:spLocks noGrp="1"/>
          </p:cNvSpPr>
          <p:nvPr>
            <p:ph type="body" sz="quarter" idx="10"/>
          </p:nvPr>
        </p:nvSpPr>
        <p:spPr>
          <a:xfrm>
            <a:off x="269240" y="1189177"/>
            <a:ext cx="8043826" cy="5313570"/>
          </a:xfrm>
        </p:spPr>
        <p:txBody>
          <a:bodyPr/>
          <a:lstStyle/>
          <a:p>
            <a:r>
              <a:rPr lang="en-US" dirty="0"/>
              <a:t>hub.docker.com</a:t>
            </a:r>
          </a:p>
          <a:p>
            <a:pPr lvl="1"/>
            <a:r>
              <a:rPr lang="en-US" dirty="0"/>
              <a:t>Allows you to create public or private organizational repositories</a:t>
            </a:r>
          </a:p>
          <a:p>
            <a:pPr lvl="1"/>
            <a:endParaRPr lang="en-US" dirty="0"/>
          </a:p>
          <a:p>
            <a:r>
              <a:rPr lang="en-US" dirty="0"/>
              <a:t>Host your own</a:t>
            </a:r>
          </a:p>
          <a:p>
            <a:pPr lvl="1"/>
            <a:r>
              <a:rPr lang="en-US" dirty="0"/>
              <a:t>Requires Linux</a:t>
            </a:r>
          </a:p>
          <a:p>
            <a:pPr lvl="1"/>
            <a:r>
              <a:rPr lang="en-US" dirty="0">
                <a:hlinkClick r:id="rId3"/>
              </a:rPr>
              <a:t>https://docs.microsoft.com/en-us/azure/virtual-machines/virtual-machines-linux-docker-registry-in-blob-storage</a:t>
            </a:r>
            <a:r>
              <a:rPr lang="en-US" dirty="0"/>
              <a:t> </a:t>
            </a:r>
          </a:p>
          <a:p>
            <a:pPr lvl="1"/>
            <a:endParaRPr lang="en-US" dirty="0"/>
          </a:p>
          <a:p>
            <a:r>
              <a:rPr lang="en-US" dirty="0"/>
              <a:t>Azure Container Registry</a:t>
            </a:r>
          </a:p>
          <a:p>
            <a:pPr lvl="1"/>
            <a:endParaRPr lang="en-US" dirty="0"/>
          </a:p>
          <a:p>
            <a:r>
              <a:rPr lang="en-US" dirty="0"/>
              <a:t>Avoid custom base images</a:t>
            </a:r>
          </a:p>
          <a:p>
            <a:pPr lvl="1"/>
            <a:r>
              <a:rPr lang="en-US" dirty="0"/>
              <a:t>Creates problems with sharing images (missing underlying layers)</a:t>
            </a:r>
          </a:p>
        </p:txBody>
      </p:sp>
      <p:pic>
        <p:nvPicPr>
          <p:cNvPr id="3" name="Picture 2"/>
          <p:cNvPicPr>
            <a:picLocks noChangeAspect="1"/>
          </p:cNvPicPr>
          <p:nvPr/>
        </p:nvPicPr>
        <p:blipFill>
          <a:blip r:embed="rId4"/>
          <a:stretch>
            <a:fillRect/>
          </a:stretch>
        </p:blipFill>
        <p:spPr>
          <a:xfrm>
            <a:off x="8313065" y="487"/>
            <a:ext cx="3908505" cy="6857027"/>
          </a:xfrm>
          <a:prstGeom prst="rect">
            <a:avLst/>
          </a:prstGeom>
        </p:spPr>
      </p:pic>
    </p:spTree>
    <p:extLst>
      <p:ext uri="{BB962C8B-B14F-4D97-AF65-F5344CB8AC3E}">
        <p14:creationId xmlns:p14="http://schemas.microsoft.com/office/powerpoint/2010/main" val="323597354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Orchestrations – multiple hosts</a:t>
            </a:r>
          </a:p>
        </p:txBody>
      </p:sp>
      <p:grpSp>
        <p:nvGrpSpPr>
          <p:cNvPr id="11" name="Group 10"/>
          <p:cNvGrpSpPr/>
          <p:nvPr/>
        </p:nvGrpSpPr>
        <p:grpSpPr>
          <a:xfrm>
            <a:off x="781442" y="3809674"/>
            <a:ext cx="3402279" cy="2427404"/>
            <a:chOff x="4541837" y="3930529"/>
            <a:chExt cx="3470502" cy="2476079"/>
          </a:xfrm>
        </p:grpSpPr>
        <p:pic>
          <p:nvPicPr>
            <p:cNvPr id="1026" name="Picture 2" descr="Image result for kuberne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587" y="3930529"/>
              <a:ext cx="2667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541837" y="5883388"/>
              <a:ext cx="3470502"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505050"/>
                  </a:solidFill>
                  <a:effectLst/>
                  <a:uLnTx/>
                  <a:uFillTx/>
                  <a:latin typeface="Segoe UI"/>
                  <a:ea typeface="+mn-ea"/>
                  <a:cs typeface="+mn-cs"/>
                  <a:hlinkClick r:id="rId4"/>
                </a:rPr>
                <a:t>http://kubernetes.io/</a:t>
              </a:r>
              <a:endParaRPr kumimoji="0" lang="en-US" sz="274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2" name="Group 11"/>
          <p:cNvGrpSpPr/>
          <p:nvPr/>
        </p:nvGrpSpPr>
        <p:grpSpPr>
          <a:xfrm>
            <a:off x="632038" y="1412044"/>
            <a:ext cx="4095683" cy="1962429"/>
            <a:chOff x="1550312" y="1676546"/>
            <a:chExt cx="4177810" cy="2001780"/>
          </a:xfrm>
        </p:grpSpPr>
        <p:pic>
          <p:nvPicPr>
            <p:cNvPr id="7" name="Picture 6"/>
            <p:cNvPicPr>
              <a:picLocks noChangeAspect="1"/>
            </p:cNvPicPr>
            <p:nvPr/>
          </p:nvPicPr>
          <p:blipFill>
            <a:blip r:embed="rId5"/>
            <a:stretch>
              <a:fillRect/>
            </a:stretch>
          </p:blipFill>
          <p:spPr>
            <a:xfrm>
              <a:off x="1570037" y="1676546"/>
              <a:ext cx="3364706" cy="1371600"/>
            </a:xfrm>
            <a:prstGeom prst="rect">
              <a:avLst/>
            </a:prstGeom>
          </p:spPr>
        </p:pic>
        <p:sp>
          <p:nvSpPr>
            <p:cNvPr id="9" name="Rectangle 8"/>
            <p:cNvSpPr/>
            <p:nvPr/>
          </p:nvSpPr>
          <p:spPr>
            <a:xfrm>
              <a:off x="1550312" y="3155106"/>
              <a:ext cx="4177810"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505050"/>
                  </a:solidFill>
                  <a:effectLst/>
                  <a:uLnTx/>
                  <a:uFillTx/>
                  <a:latin typeface="Segoe UI"/>
                  <a:ea typeface="+mn-ea"/>
                  <a:cs typeface="+mn-cs"/>
                  <a:hlinkClick r:id="rId6"/>
                </a:rPr>
                <a:t>https://mesosphere.com/</a:t>
              </a:r>
              <a:endParaRPr kumimoji="0" lang="en-US" sz="2745"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3" name="Group 12"/>
          <p:cNvGrpSpPr/>
          <p:nvPr/>
        </p:nvGrpSpPr>
        <p:grpSpPr>
          <a:xfrm>
            <a:off x="4560354" y="1189176"/>
            <a:ext cx="7758578" cy="2760750"/>
            <a:chOff x="6751637" y="551965"/>
            <a:chExt cx="7914154" cy="2816109"/>
          </a:xfrm>
        </p:grpSpPr>
        <p:pic>
          <p:nvPicPr>
            <p:cNvPr id="5" name="Picture 4"/>
            <p:cNvPicPr>
              <a:picLocks noChangeAspect="1"/>
            </p:cNvPicPr>
            <p:nvPr/>
          </p:nvPicPr>
          <p:blipFill>
            <a:blip r:embed="rId7"/>
            <a:stretch>
              <a:fillRect/>
            </a:stretch>
          </p:blipFill>
          <p:spPr>
            <a:xfrm>
              <a:off x="9060889" y="551965"/>
              <a:ext cx="3295650" cy="2197100"/>
            </a:xfrm>
            <a:prstGeom prst="rect">
              <a:avLst/>
            </a:prstGeom>
          </p:spPr>
        </p:pic>
        <p:sp>
          <p:nvSpPr>
            <p:cNvPr id="10" name="Rectangle 9"/>
            <p:cNvSpPr/>
            <p:nvPr/>
          </p:nvSpPr>
          <p:spPr>
            <a:xfrm>
              <a:off x="6751637" y="2844854"/>
              <a:ext cx="7914154" cy="52322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745" b="0" i="0" u="none" strike="noStrike" kern="1200" cap="none" spc="0" normalizeH="0" baseline="0" noProof="0" dirty="0">
                  <a:ln>
                    <a:noFill/>
                  </a:ln>
                  <a:solidFill>
                    <a:srgbClr val="505050"/>
                  </a:solidFill>
                  <a:effectLst/>
                  <a:uLnTx/>
                  <a:uFillTx/>
                  <a:latin typeface="Segoe UI"/>
                  <a:ea typeface="+mn-ea"/>
                  <a:cs typeface="+mn-cs"/>
                  <a:hlinkClick r:id="rId8"/>
                </a:rPr>
                <a:t>https://www.docker.com/products/docker-swarm</a:t>
              </a:r>
              <a:endParaRPr kumimoji="0" lang="en-US" sz="2745" b="0" i="0" u="none" strike="noStrike" kern="1200" cap="none" spc="0" normalizeH="0" baseline="0" noProof="0" dirty="0">
                <a:ln>
                  <a:noFill/>
                </a:ln>
                <a:solidFill>
                  <a:srgbClr val="505050"/>
                </a:solidFill>
                <a:effectLst/>
                <a:uLnTx/>
                <a:uFillTx/>
                <a:latin typeface="Segoe UI"/>
                <a:ea typeface="+mn-ea"/>
                <a:cs typeface="+mn-cs"/>
              </a:endParaRPr>
            </a:p>
          </p:txBody>
        </p:sp>
      </p:gr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29970" y="4097742"/>
            <a:ext cx="2099999" cy="2099999"/>
          </a:xfrm>
          <a:prstGeom prst="rect">
            <a:avLst/>
          </a:prstGeom>
        </p:spPr>
      </p:pic>
      <p:sp>
        <p:nvSpPr>
          <p:cNvPr id="4" name="TextBox 3"/>
          <p:cNvSpPr txBox="1"/>
          <p:nvPr/>
        </p:nvSpPr>
        <p:spPr>
          <a:xfrm>
            <a:off x="4434860" y="6050737"/>
            <a:ext cx="749022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hlinkClick r:id="rId10"/>
              </a:rPr>
              <a:t>https://blogs.msdn.microsoft.com/azureservicefabric</a:t>
            </a: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 </a:t>
            </a:r>
          </a:p>
        </p:txBody>
      </p:sp>
    </p:spTree>
    <p:extLst>
      <p:ext uri="{BB962C8B-B14F-4D97-AF65-F5344CB8AC3E}">
        <p14:creationId xmlns:p14="http://schemas.microsoft.com/office/powerpoint/2010/main" val="230262540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Container Service</a:t>
            </a:r>
          </a:p>
        </p:txBody>
      </p:sp>
      <p:sp>
        <p:nvSpPr>
          <p:cNvPr id="3" name="Text Placeholder 2"/>
          <p:cNvSpPr>
            <a:spLocks noGrp="1"/>
          </p:cNvSpPr>
          <p:nvPr>
            <p:ph type="body" sz="quarter" idx="4294967295"/>
          </p:nvPr>
        </p:nvSpPr>
        <p:spPr>
          <a:xfrm>
            <a:off x="30192" y="6458326"/>
            <a:ext cx="11653523" cy="1206128"/>
          </a:xfrm>
        </p:spPr>
        <p:txBody>
          <a:bodyPr>
            <a:normAutofit/>
          </a:bodyPr>
          <a:lstStyle/>
          <a:p>
            <a:pPr marL="0" indent="0">
              <a:buNone/>
            </a:pPr>
            <a:r>
              <a:rPr lang="en-US" sz="1568" dirty="0"/>
              <a:t>https://azure.microsoft.com/en-us/blog/windows-server-containers-using-docker-swarm-on-azure-container-service-private-preview/</a:t>
            </a:r>
          </a:p>
        </p:txBody>
      </p:sp>
      <p:sp>
        <p:nvSpPr>
          <p:cNvPr id="5" name="Rectangle 4"/>
          <p:cNvSpPr/>
          <p:nvPr/>
        </p:nvSpPr>
        <p:spPr>
          <a:xfrm>
            <a:off x="493345" y="939760"/>
            <a:ext cx="11504118" cy="5521592"/>
          </a:xfrm>
          <a:prstGeom prst="rect">
            <a:avLst/>
          </a:prstGeom>
        </p:spPr>
        <p:txBody>
          <a:bodyPr wrap="square">
            <a:spAutoFit/>
          </a:bodyPr>
          <a:lstStyle/>
          <a:p>
            <a:pPr defTabSz="914367"/>
            <a:r>
              <a:rPr lang="en-US" sz="2353" b="1" dirty="0">
                <a:solidFill>
                  <a:srgbClr val="505050"/>
                </a:solidFill>
                <a:latin typeface="Segoe UI Condensed"/>
              </a:rPr>
              <a:t>We are excited to announce a limited preview of Azure Container Service for Windows Server containers. </a:t>
            </a:r>
            <a:r>
              <a:rPr lang="en-US" sz="2353" dirty="0">
                <a:solidFill>
                  <a:srgbClr val="505050"/>
                </a:solidFill>
                <a:latin typeface="Segoe UI Condensed"/>
              </a:rPr>
              <a:t>To join the preview, please register </a:t>
            </a:r>
            <a:r>
              <a:rPr lang="en-US" sz="2353" dirty="0">
                <a:solidFill>
                  <a:srgbClr val="00ABEC"/>
                </a:solidFill>
                <a:latin typeface="Segoe UI Condensed"/>
                <a:hlinkClick r:id="rId3"/>
              </a:rPr>
              <a:t>here</a:t>
            </a:r>
            <a:r>
              <a:rPr lang="en-US" sz="2353" dirty="0">
                <a:solidFill>
                  <a:srgbClr val="505050"/>
                </a:solidFill>
                <a:latin typeface="Segoe UI Condensed"/>
              </a:rPr>
              <a:t>. We look forward to receiving your feedback!</a:t>
            </a:r>
          </a:p>
          <a:p>
            <a:pPr defTabSz="914367"/>
            <a:endParaRPr lang="en-US" sz="2353" dirty="0">
              <a:solidFill>
                <a:srgbClr val="505050"/>
              </a:solidFill>
              <a:latin typeface="Segoe UI Condensed"/>
            </a:endParaRPr>
          </a:p>
          <a:p>
            <a:pPr defTabSz="914367"/>
            <a:r>
              <a:rPr lang="en-US" sz="2353" dirty="0">
                <a:solidFill>
                  <a:srgbClr val="505050"/>
                </a:solidFill>
                <a:latin typeface="Segoe UI Condensed"/>
              </a:rPr>
              <a:t>Azure Container Service is designed for enterprises, ISVs and startups looking to put containers into production, quickly and simply. It combines Azure’s infrastructure with a choice of open source container orchestration technology: DC/OS or Docker Swarm. To provision your container service, you simply select the VM cluster size, DC/OS or Swarm, and the Azure region, and the container service handles everything else. This preview of Windows Server containers under the Azure Container Service currently only supports Docker Swarm as the orchestrator.</a:t>
            </a:r>
          </a:p>
          <a:p>
            <a:pPr defTabSz="914367"/>
            <a:endParaRPr lang="en-US" sz="2353" dirty="0">
              <a:solidFill>
                <a:srgbClr val="505050"/>
              </a:solidFill>
              <a:latin typeface="Segoe UI Condensed"/>
            </a:endParaRPr>
          </a:p>
          <a:p>
            <a:pPr defTabSz="914367"/>
            <a:r>
              <a:rPr lang="en-US" sz="2353" dirty="0">
                <a:solidFill>
                  <a:srgbClr val="505050"/>
                </a:solidFill>
                <a:latin typeface="Segoe UI Condensed"/>
              </a:rPr>
              <a:t>Azure is founded on maximum choice for all developers and ITPros. With this preview, we’re opening the Azure Container Service to Windows Server developers for the first time.</a:t>
            </a:r>
          </a:p>
        </p:txBody>
      </p:sp>
      <p:pic>
        <p:nvPicPr>
          <p:cNvPr id="4" name="Picture 3"/>
          <p:cNvPicPr>
            <a:picLocks noChangeAspect="1"/>
          </p:cNvPicPr>
          <p:nvPr/>
        </p:nvPicPr>
        <p:blipFill>
          <a:blip r:embed="rId4"/>
          <a:stretch>
            <a:fillRect/>
          </a:stretch>
        </p:blipFill>
        <p:spPr>
          <a:xfrm>
            <a:off x="-29570" y="-7296"/>
            <a:ext cx="13147566" cy="7395506"/>
          </a:xfrm>
          <a:prstGeom prst="rect">
            <a:avLst/>
          </a:prstGeom>
        </p:spPr>
      </p:pic>
    </p:spTree>
    <p:extLst>
      <p:ext uri="{BB962C8B-B14F-4D97-AF65-F5344CB8AC3E}">
        <p14:creationId xmlns:p14="http://schemas.microsoft.com/office/powerpoint/2010/main" val="1769345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Dev/Test in “The Cloud”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426" y="4821625"/>
            <a:ext cx="1267759" cy="126775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4160" y="5968515"/>
            <a:ext cx="678051" cy="67805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950" y="5997888"/>
            <a:ext cx="648678" cy="64867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5483" y="2078192"/>
            <a:ext cx="780290" cy="780290"/>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7903" y="2078192"/>
            <a:ext cx="780290" cy="780290"/>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98847" y="4402320"/>
            <a:ext cx="1311938" cy="1311938"/>
          </a:xfrm>
          <a:prstGeom prst="rect">
            <a:avLst/>
          </a:prstGeom>
        </p:spPr>
      </p:pic>
      <p:sp>
        <p:nvSpPr>
          <p:cNvPr id="12" name="Rectangle 11"/>
          <p:cNvSpPr/>
          <p:nvPr/>
        </p:nvSpPr>
        <p:spPr bwMode="auto">
          <a:xfrm>
            <a:off x="5272251" y="2125564"/>
            <a:ext cx="1981200" cy="4361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Docker Hub</a:t>
            </a:r>
          </a:p>
        </p:txBody>
      </p:sp>
      <p:sp>
        <p:nvSpPr>
          <p:cNvPr id="13" name="Rectangle 12"/>
          <p:cNvSpPr/>
          <p:nvPr/>
        </p:nvSpPr>
        <p:spPr bwMode="auto">
          <a:xfrm>
            <a:off x="4409090" y="2676342"/>
            <a:ext cx="3707523" cy="43617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Azure Container Registry</a:t>
            </a:r>
          </a:p>
        </p:txBody>
      </p:sp>
      <p:cxnSp>
        <p:nvCxnSpPr>
          <p:cNvPr id="15" name="Straight Arrow Connector 14"/>
          <p:cNvCxnSpPr>
            <a:stCxn id="4" idx="0"/>
          </p:cNvCxnSpPr>
          <p:nvPr/>
        </p:nvCxnSpPr>
        <p:spPr>
          <a:xfrm flipH="1" flipV="1">
            <a:off x="1399305" y="2927513"/>
            <a:ext cx="1" cy="189411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2659117" y="2459421"/>
            <a:ext cx="2301766" cy="105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372304" y="5579882"/>
            <a:ext cx="366285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Azure Container Service</a:t>
            </a:r>
          </a:p>
        </p:txBody>
      </p:sp>
      <p:cxnSp>
        <p:nvCxnSpPr>
          <p:cNvPr id="21" name="Straight Arrow Connector 20"/>
          <p:cNvCxnSpPr>
            <a:cxnSpLocks/>
            <a:endCxn id="11" idx="0"/>
          </p:cNvCxnSpPr>
          <p:nvPr/>
        </p:nvCxnSpPr>
        <p:spPr>
          <a:xfrm>
            <a:off x="6254816" y="3159671"/>
            <a:ext cx="0" cy="124264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16393" y="1546544"/>
            <a:ext cx="1311938" cy="1311938"/>
          </a:xfrm>
          <a:prstGeom prst="rect">
            <a:avLst/>
          </a:prstGeom>
        </p:spPr>
      </p:pic>
      <p:sp>
        <p:nvSpPr>
          <p:cNvPr id="29" name="TextBox 28"/>
          <p:cNvSpPr txBox="1"/>
          <p:nvPr/>
        </p:nvSpPr>
        <p:spPr>
          <a:xfrm>
            <a:off x="8589850" y="2724106"/>
            <a:ext cx="3662854"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Azure Container Service</a:t>
            </a:r>
          </a:p>
        </p:txBody>
      </p:sp>
      <p:cxnSp>
        <p:nvCxnSpPr>
          <p:cNvPr id="31" name="Straight Arrow Connector 30"/>
          <p:cNvCxnSpPr/>
          <p:nvPr/>
        </p:nvCxnSpPr>
        <p:spPr>
          <a:xfrm flipV="1">
            <a:off x="8177048" y="2459421"/>
            <a:ext cx="1403402" cy="89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31166" y="1415813"/>
            <a:ext cx="380483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Version Control &amp; Builds</a:t>
            </a:r>
          </a:p>
        </p:txBody>
      </p:sp>
      <p:sp>
        <p:nvSpPr>
          <p:cNvPr id="33" name="TextBox 32"/>
          <p:cNvSpPr txBox="1"/>
          <p:nvPr/>
        </p:nvSpPr>
        <p:spPr>
          <a:xfrm>
            <a:off x="6910785" y="4744357"/>
            <a:ext cx="81965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QA</a:t>
            </a:r>
          </a:p>
        </p:txBody>
      </p:sp>
      <p:sp>
        <p:nvSpPr>
          <p:cNvPr id="34" name="TextBox 33"/>
          <p:cNvSpPr txBox="1"/>
          <p:nvPr/>
        </p:nvSpPr>
        <p:spPr>
          <a:xfrm>
            <a:off x="9243238" y="1196434"/>
            <a:ext cx="2356078"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Prod / Staging</a:t>
            </a:r>
          </a:p>
        </p:txBody>
      </p:sp>
    </p:spTree>
    <p:extLst>
      <p:ext uri="{BB962C8B-B14F-4D97-AF65-F5344CB8AC3E}">
        <p14:creationId xmlns:p14="http://schemas.microsoft.com/office/powerpoint/2010/main" val="371526661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Licensing</a:t>
            </a:r>
          </a:p>
        </p:txBody>
      </p:sp>
      <p:pic>
        <p:nvPicPr>
          <p:cNvPr id="5" name="Picture 4"/>
          <p:cNvPicPr>
            <a:picLocks noChangeAspect="1"/>
          </p:cNvPicPr>
          <p:nvPr/>
        </p:nvPicPr>
        <p:blipFill>
          <a:blip r:embed="rId3"/>
          <a:stretch>
            <a:fillRect/>
          </a:stretch>
        </p:blipFill>
        <p:spPr>
          <a:xfrm>
            <a:off x="1464472" y="1262640"/>
            <a:ext cx="8785274" cy="4794249"/>
          </a:xfrm>
          <a:prstGeom prst="rect">
            <a:avLst/>
          </a:prstGeom>
        </p:spPr>
      </p:pic>
      <p:sp>
        <p:nvSpPr>
          <p:cNvPr id="6" name="Rectangle 5"/>
          <p:cNvSpPr/>
          <p:nvPr/>
        </p:nvSpPr>
        <p:spPr>
          <a:xfrm>
            <a:off x="269241" y="6190058"/>
            <a:ext cx="11655840" cy="301727"/>
          </a:xfrm>
          <a:prstGeom prst="rect">
            <a:avLst/>
          </a:prstGeom>
        </p:spPr>
        <p:txBody>
          <a:bodyPr wrap="square">
            <a:spAutoFit/>
          </a:bodyPr>
          <a:lstStyle/>
          <a:p>
            <a:pPr algn="ctr" defTabSz="896386">
              <a:defRPr/>
            </a:pPr>
            <a:r>
              <a:rPr lang="en-US" sz="1372" i="1" kern="0" dirty="0">
                <a:solidFill>
                  <a:sysClr val="windowText" lastClr="000000"/>
                </a:solidFill>
              </a:rPr>
              <a:t>https://www.microsoft.com/en-us/cloud-platform/windows-server-pricing</a:t>
            </a:r>
          </a:p>
        </p:txBody>
      </p:sp>
      <p:sp>
        <p:nvSpPr>
          <p:cNvPr id="8" name="Rectangle 7"/>
          <p:cNvSpPr/>
          <p:nvPr/>
        </p:nvSpPr>
        <p:spPr bwMode="auto">
          <a:xfrm>
            <a:off x="1987386" y="3758934"/>
            <a:ext cx="7769015" cy="1612320"/>
          </a:xfrm>
          <a:prstGeom prst="rect">
            <a:avLst/>
          </a:prstGeom>
          <a:solidFill>
            <a:schemeClr val="bg1">
              <a:alpha val="49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
        <p:nvSpPr>
          <p:cNvPr id="9" name="Rectangle 8"/>
          <p:cNvSpPr/>
          <p:nvPr/>
        </p:nvSpPr>
        <p:spPr bwMode="auto">
          <a:xfrm>
            <a:off x="1912684" y="2927096"/>
            <a:ext cx="7769015" cy="273130"/>
          </a:xfrm>
          <a:prstGeom prst="rect">
            <a:avLst/>
          </a:prstGeom>
          <a:solidFill>
            <a:schemeClr val="bg1">
              <a:alpha val="49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
        <p:nvSpPr>
          <p:cNvPr id="7" name="Rectangle 6"/>
          <p:cNvSpPr/>
          <p:nvPr/>
        </p:nvSpPr>
        <p:spPr bwMode="auto">
          <a:xfrm>
            <a:off x="1987386" y="3204894"/>
            <a:ext cx="7769015" cy="549372"/>
          </a:xfrm>
          <a:prstGeom prst="rect">
            <a:avLst/>
          </a:prstGeom>
          <a:noFill/>
          <a:ln w="38100">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dirty="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93308238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Central Ohio Azure</a:t>
            </a:r>
            <a:br>
              <a:rPr lang="en-US" dirty="0"/>
            </a:br>
            <a:r>
              <a:rPr lang="en-US" dirty="0"/>
              <a:t>User Group</a:t>
            </a:r>
          </a:p>
        </p:txBody>
      </p:sp>
      <p:sp>
        <p:nvSpPr>
          <p:cNvPr id="3" name="Subtitle 2"/>
          <p:cNvSpPr>
            <a:spLocks noGrp="1"/>
          </p:cNvSpPr>
          <p:nvPr>
            <p:ph type="subTitle" idx="1"/>
          </p:nvPr>
        </p:nvSpPr>
        <p:spPr>
          <a:xfrm>
            <a:off x="1069848" y="4389119"/>
            <a:ext cx="7891272" cy="2140339"/>
          </a:xfrm>
        </p:spPr>
        <p:txBody>
          <a:bodyPr>
            <a:normAutofit/>
          </a:bodyPr>
          <a:lstStyle/>
          <a:p>
            <a:r>
              <a:rPr lang="en-US" sz="3600" dirty="0"/>
              <a:t>coazure.org</a:t>
            </a:r>
          </a:p>
          <a:p>
            <a:r>
              <a:rPr lang="en-US" sz="3600" dirty="0"/>
              <a:t>@</a:t>
            </a:r>
            <a:r>
              <a:rPr lang="en-US" sz="3600" dirty="0" err="1"/>
              <a:t>coazureug</a:t>
            </a:r>
            <a:endParaRPr lang="en-US" sz="3600" dirty="0"/>
          </a:p>
          <a:p>
            <a:r>
              <a:rPr lang="en-US" sz="3600" dirty="0"/>
              <a:t>meetup.com/Central-Ohio-Azure</a:t>
            </a:r>
          </a:p>
        </p:txBody>
      </p:sp>
    </p:spTree>
    <p:extLst>
      <p:ext uri="{BB962C8B-B14F-4D97-AF65-F5344CB8AC3E}">
        <p14:creationId xmlns:p14="http://schemas.microsoft.com/office/powerpoint/2010/main" val="32997458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Getting Started</a:t>
            </a:r>
          </a:p>
        </p:txBody>
      </p:sp>
      <p:sp>
        <p:nvSpPr>
          <p:cNvPr id="3" name="Text Placeholder 2"/>
          <p:cNvSpPr>
            <a:spLocks noGrp="1"/>
          </p:cNvSpPr>
          <p:nvPr>
            <p:ph type="body" sz="quarter" idx="10"/>
          </p:nvPr>
        </p:nvSpPr>
        <p:spPr>
          <a:xfrm>
            <a:off x="269239" y="1189177"/>
            <a:ext cx="11653523" cy="4710200"/>
          </a:xfrm>
        </p:spPr>
        <p:txBody>
          <a:bodyPr/>
          <a:lstStyle/>
          <a:p>
            <a:r>
              <a:rPr lang="en-US" dirty="0"/>
              <a:t>Learn by doing</a:t>
            </a:r>
          </a:p>
          <a:p>
            <a:pPr lvl="1"/>
            <a:r>
              <a:rPr lang="en-US" dirty="0"/>
              <a:t>Basic example from Docker Hub</a:t>
            </a:r>
          </a:p>
          <a:p>
            <a:pPr lvl="1"/>
            <a:r>
              <a:rPr lang="en-US" dirty="0"/>
              <a:t>Explore the </a:t>
            </a:r>
            <a:r>
              <a:rPr lang="en-US" dirty="0" err="1"/>
              <a:t>Dockerfile</a:t>
            </a:r>
            <a:endParaRPr lang="en-US" dirty="0"/>
          </a:p>
          <a:p>
            <a:pPr lvl="1"/>
            <a:endParaRPr lang="en-US" dirty="0"/>
          </a:p>
          <a:p>
            <a:r>
              <a:rPr lang="en-US" dirty="0"/>
              <a:t>Seize the opportunity</a:t>
            </a:r>
          </a:p>
          <a:p>
            <a:pPr lvl="1"/>
            <a:r>
              <a:rPr lang="en-US" dirty="0"/>
              <a:t>Break down the monolith to microservices</a:t>
            </a:r>
          </a:p>
          <a:p>
            <a:pPr lvl="1"/>
            <a:r>
              <a:rPr lang="en-US" dirty="0"/>
              <a:t>Embrace DevOps benefits</a:t>
            </a:r>
          </a:p>
          <a:p>
            <a:pPr lvl="1"/>
            <a:r>
              <a:rPr lang="en-US" dirty="0"/>
              <a:t>No more “Works on My Machine”</a:t>
            </a:r>
          </a:p>
          <a:p>
            <a:pPr lvl="1"/>
            <a:endParaRPr lang="en-US" dirty="0"/>
          </a:p>
          <a:p>
            <a:r>
              <a:rPr lang="en-US" dirty="0"/>
              <a:t>It’s Fun!</a:t>
            </a:r>
          </a:p>
          <a:p>
            <a:pPr lvl="1"/>
            <a:r>
              <a:rPr lang="en-US" dirty="0"/>
              <a:t>Can’t really mess up</a:t>
            </a:r>
          </a:p>
        </p:txBody>
      </p:sp>
      <p:sp>
        <p:nvSpPr>
          <p:cNvPr id="10" name="Rectangle 9"/>
          <p:cNvSpPr/>
          <p:nvPr/>
        </p:nvSpPr>
        <p:spPr bwMode="auto">
          <a:xfrm>
            <a:off x="6144322" y="1409292"/>
            <a:ext cx="5706056" cy="89642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Containers at Microsoft </a:t>
            </a:r>
          </a:p>
        </p:txBody>
      </p:sp>
      <p:sp>
        <p:nvSpPr>
          <p:cNvPr id="11" name="Rectangle 10"/>
          <p:cNvSpPr/>
          <p:nvPr/>
        </p:nvSpPr>
        <p:spPr bwMode="auto">
          <a:xfrm>
            <a:off x="6144322" y="2305716"/>
            <a:ext cx="5706055" cy="67231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latin typeface="+mj-lt"/>
              </a:rPr>
              <a:t>microsoft.com/containers</a:t>
            </a:r>
          </a:p>
        </p:txBody>
      </p:sp>
      <p:sp>
        <p:nvSpPr>
          <p:cNvPr id="12" name="TextBox 11"/>
          <p:cNvSpPr txBox="1"/>
          <p:nvPr/>
        </p:nvSpPr>
        <p:spPr>
          <a:xfrm>
            <a:off x="6174712" y="1815781"/>
            <a:ext cx="5750368" cy="479745"/>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solidFill>
                  <a:schemeClr val="bg1"/>
                </a:solidFill>
                <a:latin typeface="+mj-lt"/>
              </a:rPr>
              <a:t>Microsoft and the container ecosystem</a:t>
            </a:r>
          </a:p>
        </p:txBody>
      </p:sp>
      <p:sp>
        <p:nvSpPr>
          <p:cNvPr id="13" name="Rectangle 12"/>
          <p:cNvSpPr/>
          <p:nvPr/>
        </p:nvSpPr>
        <p:spPr bwMode="auto">
          <a:xfrm>
            <a:off x="6144322" y="3181452"/>
            <a:ext cx="5706056" cy="89642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Windows Container Doc’s</a:t>
            </a:r>
          </a:p>
        </p:txBody>
      </p:sp>
      <p:sp>
        <p:nvSpPr>
          <p:cNvPr id="14" name="Rectangle 13"/>
          <p:cNvSpPr/>
          <p:nvPr/>
        </p:nvSpPr>
        <p:spPr bwMode="auto">
          <a:xfrm>
            <a:off x="6144322" y="4077877"/>
            <a:ext cx="5706055" cy="67231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latin typeface="+mj-lt"/>
              </a:rPr>
              <a:t>aka.ms/</a:t>
            </a:r>
            <a:r>
              <a:rPr lang="en-US" sz="1961" dirty="0" err="1">
                <a:latin typeface="+mj-lt"/>
              </a:rPr>
              <a:t>windowscontainers</a:t>
            </a:r>
            <a:endParaRPr lang="en-US" sz="1961" dirty="0">
              <a:latin typeface="+mj-lt"/>
            </a:endParaRPr>
          </a:p>
        </p:txBody>
      </p:sp>
      <p:sp>
        <p:nvSpPr>
          <p:cNvPr id="15" name="TextBox 14"/>
          <p:cNvSpPr txBox="1"/>
          <p:nvPr/>
        </p:nvSpPr>
        <p:spPr>
          <a:xfrm>
            <a:off x="6144321" y="3587942"/>
            <a:ext cx="5706055" cy="479709"/>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solidFill>
                  <a:schemeClr val="bg1"/>
                </a:solidFill>
                <a:latin typeface="+mj-lt"/>
              </a:rPr>
              <a:t>Getting Started Guides and Documentation</a:t>
            </a:r>
          </a:p>
        </p:txBody>
      </p:sp>
      <p:sp>
        <p:nvSpPr>
          <p:cNvPr id="16" name="Rectangle 15"/>
          <p:cNvSpPr/>
          <p:nvPr/>
        </p:nvSpPr>
        <p:spPr bwMode="auto">
          <a:xfrm>
            <a:off x="6144322" y="4953613"/>
            <a:ext cx="5706055" cy="896425"/>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2353" dirty="0">
                <a:gradFill>
                  <a:gsLst>
                    <a:gs pos="0">
                      <a:srgbClr val="FFFFFF"/>
                    </a:gs>
                    <a:gs pos="100000">
                      <a:srgbClr val="FFFFFF"/>
                    </a:gs>
                  </a:gsLst>
                  <a:lin ang="5400000" scaled="0"/>
                </a:gradFill>
                <a:ea typeface="Segoe UI" pitchFamily="34" charset="0"/>
                <a:cs typeface="Segoe UI" pitchFamily="34" charset="0"/>
              </a:rPr>
              <a:t>Community Links</a:t>
            </a:r>
          </a:p>
        </p:txBody>
      </p:sp>
      <p:sp>
        <p:nvSpPr>
          <p:cNvPr id="17" name="Rectangle 16"/>
          <p:cNvSpPr/>
          <p:nvPr/>
        </p:nvSpPr>
        <p:spPr bwMode="auto">
          <a:xfrm>
            <a:off x="6144322" y="5850037"/>
            <a:ext cx="5706055" cy="67231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latin typeface="+mj-lt"/>
              </a:rPr>
              <a:t>aka.ms/</a:t>
            </a:r>
            <a:r>
              <a:rPr lang="en-US" sz="1961" dirty="0" err="1">
                <a:latin typeface="+mj-lt"/>
              </a:rPr>
              <a:t>windowscontainers</a:t>
            </a:r>
            <a:r>
              <a:rPr lang="en-US" sz="1961" dirty="0">
                <a:latin typeface="+mj-lt"/>
              </a:rPr>
              <a:t>/community</a:t>
            </a:r>
          </a:p>
        </p:txBody>
      </p:sp>
      <p:sp>
        <p:nvSpPr>
          <p:cNvPr id="18" name="TextBox 17"/>
          <p:cNvSpPr txBox="1"/>
          <p:nvPr/>
        </p:nvSpPr>
        <p:spPr>
          <a:xfrm>
            <a:off x="6147534" y="5360102"/>
            <a:ext cx="5702844" cy="479745"/>
          </a:xfrm>
          <a:prstGeom prst="rect">
            <a:avLst/>
          </a:prstGeom>
          <a:noFill/>
        </p:spPr>
        <p:txBody>
          <a:bodyPr wrap="square" lIns="179285" tIns="143428" rIns="179285" bIns="143428" rtlCol="0">
            <a:spAutoFit/>
          </a:bodyPr>
          <a:lstStyle/>
          <a:p>
            <a:pPr algn="ctr">
              <a:lnSpc>
                <a:spcPct val="90000"/>
              </a:lnSpc>
              <a:spcAft>
                <a:spcPts val="588"/>
              </a:spcAft>
            </a:pPr>
            <a:r>
              <a:rPr lang="en-US" sz="1372" dirty="0">
                <a:solidFill>
                  <a:schemeClr val="bg1"/>
                </a:solidFill>
                <a:latin typeface="+mj-lt"/>
              </a:rPr>
              <a:t>Links to blogs, videos and other valuable resources.</a:t>
            </a:r>
          </a:p>
        </p:txBody>
      </p:sp>
    </p:spTree>
    <p:extLst>
      <p:ext uri="{BB962C8B-B14F-4D97-AF65-F5344CB8AC3E}">
        <p14:creationId xmlns:p14="http://schemas.microsoft.com/office/powerpoint/2010/main" val="342329272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4" name="Text Placeholder 3"/>
          <p:cNvSpPr>
            <a:spLocks noGrp="1"/>
          </p:cNvSpPr>
          <p:nvPr>
            <p:ph type="body" sz="quarter" idx="10"/>
          </p:nvPr>
        </p:nvSpPr>
        <p:spPr>
          <a:xfrm>
            <a:off x="269239" y="1189176"/>
            <a:ext cx="11653523" cy="5527667"/>
          </a:xfrm>
        </p:spPr>
        <p:txBody>
          <a:bodyPr/>
          <a:lstStyle/>
          <a:p>
            <a:r>
              <a:rPr lang="en-US" sz="2400" dirty="0"/>
              <a:t>CI/CD with Docker, VSTS, GitHub, and ACS</a:t>
            </a:r>
          </a:p>
          <a:p>
            <a:pPr lvl="1"/>
            <a:r>
              <a:rPr lang="en-US" sz="1200" dirty="0"/>
              <a:t>https://blogs.msdn.microsoft.com/dmx/2016/12/28/vsts-loves-github-docker-azure-container-service-azure-container-registry-and-linux/</a:t>
            </a:r>
          </a:p>
          <a:p>
            <a:pPr lvl="1"/>
            <a:r>
              <a:rPr lang="en-US" sz="1200" dirty="0"/>
              <a:t>https://docs.microsoft.com/en-us/azure/container-service/container-service-setup-ci-cd </a:t>
            </a:r>
          </a:p>
          <a:p>
            <a:pPr lvl="1"/>
            <a:endParaRPr lang="en-US" sz="800" dirty="0"/>
          </a:p>
          <a:p>
            <a:r>
              <a:rPr lang="en-US" sz="2400" dirty="0"/>
              <a:t>Docker for Windows</a:t>
            </a:r>
          </a:p>
          <a:p>
            <a:pPr lvl="1"/>
            <a:r>
              <a:rPr lang="en-US" sz="1200" dirty="0">
                <a:hlinkClick r:id="rId2"/>
              </a:rPr>
              <a:t>https://docs.docker.com/docker-for-windows/</a:t>
            </a:r>
            <a:endParaRPr lang="en-US" sz="1200" dirty="0"/>
          </a:p>
          <a:p>
            <a:pPr lvl="1"/>
            <a:endParaRPr lang="en-US" sz="800" dirty="0"/>
          </a:p>
          <a:p>
            <a:r>
              <a:rPr lang="en-US" sz="2400" dirty="0"/>
              <a:t>Docker Command Line Reference</a:t>
            </a:r>
          </a:p>
          <a:p>
            <a:pPr lvl="1"/>
            <a:r>
              <a:rPr lang="en-US" sz="1200" dirty="0"/>
              <a:t>https://docs.docker.com/engine/reference/commandline/</a:t>
            </a:r>
          </a:p>
          <a:p>
            <a:pPr lvl="1"/>
            <a:endParaRPr lang="en-US" sz="800" dirty="0"/>
          </a:p>
          <a:p>
            <a:r>
              <a:rPr lang="en-US" sz="2400" dirty="0"/>
              <a:t>Windows Container Samples</a:t>
            </a:r>
          </a:p>
          <a:p>
            <a:pPr lvl="1"/>
            <a:r>
              <a:rPr lang="en-US" sz="1200" dirty="0"/>
              <a:t>https://github.com/Microsoft/Virtualization-Documentation/tree/live/windows-container-samples</a:t>
            </a:r>
          </a:p>
          <a:p>
            <a:pPr lvl="1"/>
            <a:endParaRPr lang="en-US" sz="900" dirty="0"/>
          </a:p>
          <a:p>
            <a:r>
              <a:rPr lang="en-US" sz="2400" dirty="0"/>
              <a:t>Getting Started with Docker</a:t>
            </a:r>
            <a:endParaRPr lang="en-US" sz="2800" dirty="0"/>
          </a:p>
          <a:p>
            <a:pPr lvl="1"/>
            <a:r>
              <a:rPr lang="en-US" sz="1200" dirty="0"/>
              <a:t>https://dzone.com/refcardz/getting-started-with-docker-1</a:t>
            </a:r>
          </a:p>
          <a:p>
            <a:pPr lvl="1"/>
            <a:endParaRPr lang="en-US" sz="1200" dirty="0"/>
          </a:p>
          <a:p>
            <a:r>
              <a:rPr lang="en-US" sz="2400" dirty="0"/>
              <a:t>Steve Lasker’s Blog</a:t>
            </a:r>
          </a:p>
          <a:p>
            <a:pPr lvl="1"/>
            <a:r>
              <a:rPr lang="en-US" sz="1200" dirty="0"/>
              <a:t>https://blogs.msdn.microsoft.com/stevelasker/</a:t>
            </a:r>
          </a:p>
          <a:p>
            <a:pPr lvl="1"/>
            <a:endParaRPr lang="en-US" sz="1200" dirty="0"/>
          </a:p>
          <a:p>
            <a:r>
              <a:rPr lang="en-US" sz="2400" dirty="0"/>
              <a:t>Image2Docker</a:t>
            </a:r>
            <a:endParaRPr lang="en-US" sz="3200" dirty="0"/>
          </a:p>
          <a:p>
            <a:pPr lvl="1"/>
            <a:r>
              <a:rPr lang="en-US" sz="1200" dirty="0"/>
              <a:t>https://blog.docker.com/2016/12/convert-asp-net-web-servers-docker-image2docker/</a:t>
            </a:r>
          </a:p>
        </p:txBody>
      </p:sp>
      <p:sp>
        <p:nvSpPr>
          <p:cNvPr id="3" name="TextBox 2"/>
          <p:cNvSpPr txBox="1"/>
          <p:nvPr/>
        </p:nvSpPr>
        <p:spPr>
          <a:xfrm>
            <a:off x="2474592" y="370012"/>
            <a:ext cx="10148243"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b="1" dirty="0">
                <a:solidFill>
                  <a:srgbClr val="C00000"/>
                </a:solidFill>
              </a:rPr>
              <a:t>http://aka.ms/mike-containersforwindowsdevs</a:t>
            </a:r>
          </a:p>
        </p:txBody>
      </p:sp>
    </p:spTree>
    <p:extLst>
      <p:ext uri="{BB962C8B-B14F-4D97-AF65-F5344CB8AC3E}">
        <p14:creationId xmlns:p14="http://schemas.microsoft.com/office/powerpoint/2010/main" val="3359879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Thank you!</a:t>
            </a:r>
          </a:p>
        </p:txBody>
      </p:sp>
      <p:grpSp>
        <p:nvGrpSpPr>
          <p:cNvPr id="12" name="Group 11"/>
          <p:cNvGrpSpPr/>
          <p:nvPr/>
        </p:nvGrpSpPr>
        <p:grpSpPr>
          <a:xfrm>
            <a:off x="3299" y="5642906"/>
            <a:ext cx="12188701" cy="1222390"/>
            <a:chOff x="0" y="5280782"/>
            <a:chExt cx="12188825" cy="1605349"/>
          </a:xfrm>
          <a:solidFill>
            <a:srgbClr val="505050"/>
          </a:solidFill>
        </p:grpSpPr>
        <p:sp>
          <p:nvSpPr>
            <p:cNvPr id="13" name="Rectangle 12"/>
            <p:cNvSpPr/>
            <p:nvPr/>
          </p:nvSpPr>
          <p:spPr>
            <a:xfrm>
              <a:off x="0" y="5280782"/>
              <a:ext cx="12188825" cy="160534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72184"/>
              <a:endParaRPr lang="en-US" sz="1323">
                <a:solidFill>
                  <a:srgbClr val="FFFFFF"/>
                </a:solidFill>
                <a:latin typeface="Segoe UI"/>
              </a:endParaRPr>
            </a:p>
          </p:txBody>
        </p:sp>
        <p:sp>
          <p:nvSpPr>
            <p:cNvPr id="14" name="TextBox 13"/>
            <p:cNvSpPr txBox="1"/>
            <p:nvPr/>
          </p:nvSpPr>
          <p:spPr>
            <a:xfrm>
              <a:off x="603198" y="5519896"/>
              <a:ext cx="1071615" cy="1010281"/>
            </a:xfrm>
            <a:prstGeom prst="rect">
              <a:avLst/>
            </a:prstGeom>
            <a:grpFill/>
            <a:ln>
              <a:noFill/>
            </a:ln>
          </p:spPr>
          <p:txBody>
            <a:bodyPr wrap="square" rtlCol="0" anchor="ctr">
              <a:spAutoFit/>
            </a:bodyPr>
            <a:lstStyle/>
            <a:p>
              <a:pPr defTabSz="672184"/>
              <a:r>
                <a:rPr lang="en-US" sz="4410" dirty="0">
                  <a:solidFill>
                    <a:srgbClr val="FFFFFF"/>
                  </a:solidFill>
                  <a:latin typeface="Segoe UI Light"/>
                  <a:sym typeface="Wingdings" panose="05000000000000000000" pitchFamily="2" charset="2"/>
                </a:rPr>
                <a:t></a:t>
              </a:r>
              <a:endParaRPr lang="en-US" sz="2647" u="sng" dirty="0">
                <a:solidFill>
                  <a:srgbClr val="FFFFFF"/>
                </a:solidFill>
                <a:latin typeface="Segoe UI Light"/>
              </a:endParaRPr>
            </a:p>
          </p:txBody>
        </p:sp>
        <p:sp>
          <p:nvSpPr>
            <p:cNvPr id="15" name="TextBox 14"/>
            <p:cNvSpPr txBox="1"/>
            <p:nvPr/>
          </p:nvSpPr>
          <p:spPr>
            <a:xfrm>
              <a:off x="1674813" y="5705081"/>
              <a:ext cx="6060404" cy="653818"/>
            </a:xfrm>
            <a:prstGeom prst="rect">
              <a:avLst/>
            </a:prstGeom>
            <a:grpFill/>
            <a:ln>
              <a:noFill/>
            </a:ln>
          </p:spPr>
          <p:txBody>
            <a:bodyPr wrap="square" rtlCol="0" anchor="ctr">
              <a:spAutoFit/>
            </a:bodyPr>
            <a:lstStyle/>
            <a:p>
              <a:pPr defTabSz="672184"/>
              <a:r>
                <a:rPr lang="en-US" sz="2647" b="1" dirty="0">
                  <a:solidFill>
                    <a:srgbClr val="FFFFFF"/>
                  </a:solidFill>
                  <a:latin typeface="Segoe UI Light"/>
                </a:rPr>
                <a:t>Creating quality bugs since 1992!</a:t>
              </a:r>
              <a:endParaRPr lang="en-US" sz="2647" b="1" u="sng" dirty="0">
                <a:solidFill>
                  <a:srgbClr val="FFFFFF"/>
                </a:solidFill>
                <a:latin typeface="Segoe UI Light"/>
              </a:endParaRPr>
            </a:p>
          </p:txBody>
        </p:sp>
      </p:gr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9448" y="1189494"/>
            <a:ext cx="4162553" cy="5668020"/>
          </a:xfrm>
          <a:prstGeom prst="rect">
            <a:avLst/>
          </a:prstGeom>
        </p:spPr>
      </p:pic>
      <p:sp>
        <p:nvSpPr>
          <p:cNvPr id="17" name="Rectangle 16"/>
          <p:cNvSpPr/>
          <p:nvPr/>
        </p:nvSpPr>
        <p:spPr>
          <a:xfrm>
            <a:off x="300700" y="1358294"/>
            <a:ext cx="7423138" cy="4012960"/>
          </a:xfrm>
          <a:prstGeom prst="rect">
            <a:avLst/>
          </a:prstGeom>
        </p:spPr>
        <p:txBody>
          <a:bodyPr wrap="square">
            <a:spAutoFit/>
          </a:bodyPr>
          <a:lstStyle/>
          <a:p>
            <a:pPr defTabSz="914367"/>
            <a:r>
              <a:rPr lang="en-US" sz="3921" dirty="0">
                <a:solidFill>
                  <a:srgbClr val="505050"/>
                </a:solidFill>
                <a:latin typeface="Segoe UI"/>
              </a:rPr>
              <a:t>Brent Stineman</a:t>
            </a:r>
          </a:p>
          <a:p>
            <a:pPr defTabSz="914367"/>
            <a:r>
              <a:rPr lang="en-US" sz="1961" dirty="0">
                <a:solidFill>
                  <a:srgbClr val="00B0F0"/>
                </a:solidFill>
                <a:latin typeface="Segoe UI"/>
              </a:rPr>
              <a:t>DX/TED, Azure Specialist, Cloud Evangelist</a:t>
            </a:r>
            <a:endParaRPr lang="en-US" sz="1961" dirty="0">
              <a:solidFill>
                <a:srgbClr val="505050"/>
              </a:solidFill>
              <a:latin typeface="Segoe UI"/>
            </a:endParaRPr>
          </a:p>
          <a:p>
            <a:pPr defTabSz="914367"/>
            <a:endParaRPr lang="en-US" sz="1961" dirty="0">
              <a:solidFill>
                <a:srgbClr val="505050"/>
              </a:solidFill>
              <a:latin typeface="Segoe UI"/>
            </a:endParaRPr>
          </a:p>
          <a:p>
            <a:pPr defTabSz="914367"/>
            <a:r>
              <a:rPr lang="en-US" sz="3137" dirty="0">
                <a:solidFill>
                  <a:srgbClr val="505050"/>
                </a:solidFill>
                <a:latin typeface="Segoe UI"/>
              </a:rPr>
              <a:t>Email: brestin@microsoft.com</a:t>
            </a:r>
          </a:p>
          <a:p>
            <a:pPr defTabSz="914367"/>
            <a:endParaRPr lang="en-US" sz="2745" dirty="0">
              <a:solidFill>
                <a:srgbClr val="505050"/>
              </a:solidFill>
              <a:latin typeface="Segoe UI"/>
            </a:endParaRPr>
          </a:p>
          <a:p>
            <a:pPr defTabSz="914367"/>
            <a:r>
              <a:rPr lang="en-US" sz="3137" dirty="0">
                <a:solidFill>
                  <a:srgbClr val="505050"/>
                </a:solidFill>
                <a:latin typeface="Segoe UI"/>
              </a:rPr>
              <a:t>Twitter: @</a:t>
            </a:r>
            <a:r>
              <a:rPr lang="en-US" sz="3137" dirty="0" err="1">
                <a:solidFill>
                  <a:srgbClr val="505050"/>
                </a:solidFill>
                <a:latin typeface="Segoe UI"/>
              </a:rPr>
              <a:t>brentcodemonkey</a:t>
            </a:r>
            <a:endParaRPr lang="en-US" sz="3137" dirty="0">
              <a:solidFill>
                <a:srgbClr val="505050"/>
              </a:solidFill>
              <a:latin typeface="Segoe UI"/>
            </a:endParaRPr>
          </a:p>
          <a:p>
            <a:pPr defTabSz="914367"/>
            <a:endParaRPr lang="en-US" sz="2745" dirty="0">
              <a:solidFill>
                <a:srgbClr val="505050"/>
              </a:solidFill>
              <a:latin typeface="Segoe UI"/>
            </a:endParaRPr>
          </a:p>
          <a:p>
            <a:pPr defTabSz="914367"/>
            <a:r>
              <a:rPr lang="en-US" sz="3137" dirty="0">
                <a:solidFill>
                  <a:srgbClr val="505050"/>
                </a:solidFill>
                <a:latin typeface="Segoe UI"/>
              </a:rPr>
              <a:t>Web: </a:t>
            </a:r>
            <a:r>
              <a:rPr lang="en-US" sz="2745" dirty="0">
                <a:solidFill>
                  <a:srgbClr val="505050"/>
                </a:solidFill>
                <a:latin typeface="Segoe UI"/>
              </a:rPr>
              <a:t>http://brentdacodemonkey.wordpress.com</a:t>
            </a:r>
          </a:p>
        </p:txBody>
      </p:sp>
      <p:sp>
        <p:nvSpPr>
          <p:cNvPr id="3" name="Rectangle 2"/>
          <p:cNvSpPr/>
          <p:nvPr/>
        </p:nvSpPr>
        <p:spPr>
          <a:xfrm>
            <a:off x="3257321" y="-7295"/>
            <a:ext cx="8964248" cy="512935"/>
          </a:xfrm>
          <a:prstGeom prst="rect">
            <a:avLst/>
          </a:prstGeom>
        </p:spPr>
        <p:txBody>
          <a:bodyPr wrap="square">
            <a:spAutoFit/>
          </a:bodyPr>
          <a:lstStyle/>
          <a:p>
            <a:pPr algn="r" defTabSz="914367"/>
            <a:r>
              <a:rPr lang="en-US" sz="2745" b="1" dirty="0">
                <a:solidFill>
                  <a:srgbClr val="FFFFFF"/>
                </a:solidFill>
                <a:latin typeface="Segoe UI"/>
              </a:rPr>
              <a:t>https://aka.ms/brent-containersforwindowsdevs</a:t>
            </a:r>
            <a:endParaRPr lang="en-US" sz="1568" dirty="0">
              <a:solidFill>
                <a:srgbClr val="FFFFFF"/>
              </a:solidFill>
              <a:latin typeface="Segoe UI"/>
            </a:endParaRPr>
          </a:p>
        </p:txBody>
      </p:sp>
    </p:spTree>
    <p:extLst>
      <p:ext uri="{BB962C8B-B14F-4D97-AF65-F5344CB8AC3E}">
        <p14:creationId xmlns:p14="http://schemas.microsoft.com/office/powerpoint/2010/main" val="24285244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anim calcmode="lin" valueType="num">
                                      <p:cBhvr>
                                        <p:cTn id="8" dur="750" fill="hold"/>
                                        <p:tgtEl>
                                          <p:spTgt spid="12"/>
                                        </p:tgtEl>
                                        <p:attrNameLst>
                                          <p:attrName>ppt_x</p:attrName>
                                        </p:attrNameLst>
                                      </p:cBhvr>
                                      <p:tavLst>
                                        <p:tav tm="0">
                                          <p:val>
                                            <p:strVal val="#ppt_x"/>
                                          </p:val>
                                        </p:tav>
                                        <p:tav tm="100000">
                                          <p:val>
                                            <p:strVal val="#ppt_x"/>
                                          </p:val>
                                        </p:tav>
                                      </p:tavLst>
                                    </p:anim>
                                    <p:anim calcmode="lin" valueType="num">
                                      <p:cBhvr>
                                        <p:cTn id="9" dur="75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Questions?</a:t>
            </a:r>
          </a:p>
        </p:txBody>
      </p:sp>
      <p:sp>
        <p:nvSpPr>
          <p:cNvPr id="3" name="Picture Placeholder 2"/>
          <p:cNvSpPr>
            <a:spLocks noGrp="1"/>
          </p:cNvSpPr>
          <p:nvPr>
            <p:ph type="pic" sz="quarter" idx="10"/>
          </p:nvPr>
        </p:nvSpPr>
        <p:spPr/>
      </p:sp>
    </p:spTree>
    <p:extLst>
      <p:ext uri="{BB962C8B-B14F-4D97-AF65-F5344CB8AC3E}">
        <p14:creationId xmlns:p14="http://schemas.microsoft.com/office/powerpoint/2010/main" val="181396404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pPr algn="ctr"/>
            <a:r>
              <a:rPr lang="en-US" b="1" dirty="0">
                <a:solidFill>
                  <a:schemeClr val="bg1"/>
                </a:solidFill>
              </a:rPr>
              <a:t>Thank You!</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6756" y="4391130"/>
            <a:ext cx="1967495" cy="2408421"/>
          </a:xfrm>
          <a:prstGeom prst="rect">
            <a:avLst/>
          </a:prstGeom>
        </p:spPr>
      </p:pic>
      <p:sp>
        <p:nvSpPr>
          <p:cNvPr id="12" name="TextBox 11"/>
          <p:cNvSpPr txBox="1"/>
          <p:nvPr/>
        </p:nvSpPr>
        <p:spPr>
          <a:xfrm>
            <a:off x="603891" y="2541655"/>
            <a:ext cx="10982632" cy="200054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FFFFFF"/>
                </a:solidFill>
                <a:effectLst/>
                <a:uLnTx/>
                <a:uFillTx/>
              </a:rPr>
              <a:t>Michael S. Collier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FFFFFF"/>
                </a:solidFill>
                <a:effectLst/>
                <a:uLnTx/>
                <a:uFillTx/>
              </a:rPr>
              <a:t>@</a:t>
            </a:r>
            <a:r>
              <a:rPr kumimoji="0" lang="en-US" sz="4000" b="0" i="0" u="none" strike="noStrike" kern="0" cap="none" spc="0" normalizeH="0" baseline="0" noProof="0" dirty="0" err="1">
                <a:ln>
                  <a:noFill/>
                </a:ln>
                <a:solidFill>
                  <a:srgbClr val="FFFFFF"/>
                </a:solidFill>
                <a:effectLst/>
                <a:uLnTx/>
                <a:uFillTx/>
              </a:rPr>
              <a:t>MichaelCollier</a:t>
            </a:r>
            <a:r>
              <a:rPr kumimoji="0" lang="en-US" sz="4000" b="0" i="0" u="none" strike="noStrike" kern="0" cap="none" spc="0" normalizeH="0" baseline="0" noProof="0" dirty="0">
                <a:ln>
                  <a:noFill/>
                </a:ln>
                <a:solidFill>
                  <a:srgbClr val="FFFFFF"/>
                </a:solidFill>
                <a:effectLst/>
                <a:uLnTx/>
                <a:uFillTx/>
              </a:rPr>
              <a:t> | www.michaelscollier.com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000" b="0" i="0" u="none" strike="noStrike" kern="0" cap="none" spc="0" normalizeH="0" baseline="0" noProof="0" dirty="0">
                <a:ln>
                  <a:noFill/>
                </a:ln>
                <a:solidFill>
                  <a:srgbClr val="FFFFFF"/>
                </a:solidFill>
                <a:effectLst/>
                <a:uLnTx/>
                <a:uFillTx/>
              </a:rPr>
              <a:t>michael.collier@microsoft.com</a:t>
            </a:r>
          </a:p>
        </p:txBody>
      </p:sp>
      <p:pic>
        <p:nvPicPr>
          <p:cNvPr id="8" name="Picture 2" descr="https://msdnshared.blob.core.windows.net/media/2016/08/9781509302963p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543" y="4391130"/>
            <a:ext cx="1978865" cy="241216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238408" y="5667022"/>
            <a:ext cx="7738348"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chemeClr val="bg1"/>
                </a:solidFill>
              </a:rPr>
              <a:t>http://aka.ms/mike-containersforwindowsdevs</a:t>
            </a:r>
          </a:p>
        </p:txBody>
      </p:sp>
    </p:spTree>
    <p:extLst>
      <p:ext uri="{BB962C8B-B14F-4D97-AF65-F5344CB8AC3E}">
        <p14:creationId xmlns:p14="http://schemas.microsoft.com/office/powerpoint/2010/main" val="366088093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Setting Expectations</a:t>
            </a:r>
            <a:endParaRPr lang="en-US" dirty="0"/>
          </a:p>
        </p:txBody>
      </p:sp>
      <p:sp>
        <p:nvSpPr>
          <p:cNvPr id="6" name="Text Placeholder 5"/>
          <p:cNvSpPr>
            <a:spLocks noGrp="1"/>
          </p:cNvSpPr>
          <p:nvPr>
            <p:ph type="body" sz="quarter" idx="10"/>
          </p:nvPr>
        </p:nvSpPr>
        <p:spPr>
          <a:xfrm>
            <a:off x="269239" y="1189177"/>
            <a:ext cx="11653523" cy="5048690"/>
          </a:xfrm>
        </p:spPr>
        <p:txBody>
          <a:bodyPr/>
          <a:lstStyle/>
          <a:p>
            <a:r>
              <a:rPr lang="en-US" dirty="0"/>
              <a:t>Focus on Windows Containers</a:t>
            </a:r>
          </a:p>
          <a:p>
            <a:pPr lvl="1"/>
            <a:r>
              <a:rPr lang="en-US" dirty="0"/>
              <a:t>Windows Server 2016 &amp; Windows 10</a:t>
            </a:r>
          </a:p>
          <a:p>
            <a:pPr lvl="1"/>
            <a:r>
              <a:rPr lang="en-US" dirty="0"/>
              <a:t>Not orchestration of multiple containers</a:t>
            </a:r>
          </a:p>
          <a:p>
            <a:pPr lvl="1"/>
            <a:endParaRPr lang="en-US" sz="1000" dirty="0"/>
          </a:p>
          <a:p>
            <a:r>
              <a:rPr lang="en-US" dirty="0"/>
              <a:t>Not going to make you an expert</a:t>
            </a:r>
          </a:p>
          <a:p>
            <a:pPr lvl="1"/>
            <a:r>
              <a:rPr lang="en-US" dirty="0"/>
              <a:t>Leave your fear behind!</a:t>
            </a:r>
          </a:p>
          <a:p>
            <a:pPr lvl="1"/>
            <a:r>
              <a:rPr lang="en-US" dirty="0"/>
              <a:t>Big topic!</a:t>
            </a:r>
          </a:p>
          <a:p>
            <a:pPr lvl="1"/>
            <a:endParaRPr lang="en-US" sz="1000" dirty="0"/>
          </a:p>
          <a:p>
            <a:r>
              <a:rPr lang="en-US" dirty="0"/>
              <a:t>POV of a long-time Windows guy</a:t>
            </a:r>
          </a:p>
          <a:p>
            <a:pPr lvl="1"/>
            <a:r>
              <a:rPr lang="en-US" dirty="0"/>
              <a:t>Don’t mock me – I like a good GUI. N/A. Real power in cmd.</a:t>
            </a:r>
          </a:p>
          <a:p>
            <a:pPr lvl="1"/>
            <a:endParaRPr lang="en-US" sz="1000" dirty="0"/>
          </a:p>
          <a:p>
            <a:r>
              <a:rPr lang="en-US" dirty="0"/>
              <a:t>If you already know containers on Linux…</a:t>
            </a:r>
          </a:p>
        </p:txBody>
      </p:sp>
      <p:pic>
        <p:nvPicPr>
          <p:cNvPr id="1026" name="Picture 2" descr="expect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227" y="289958"/>
            <a:ext cx="4334855" cy="28128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3" name="Ink 2"/>
              <p14:cNvContentPartPr/>
              <p14:nvPr/>
            </p14:nvContentPartPr>
            <p14:xfrm>
              <a:off x="1417195" y="5424229"/>
              <a:ext cx="19058" cy="19058"/>
            </p14:xfrm>
          </p:contentPart>
        </mc:Choice>
        <mc:Fallback xmlns="">
          <p:pic>
            <p:nvPicPr>
              <p:cNvPr id="3" name="Ink 2"/>
              <p:cNvPicPr/>
              <p:nvPr/>
            </p:nvPicPr>
            <p:blipFill>
              <a:blip r:embed="rId5"/>
              <a:stretch>
                <a:fillRect/>
              </a:stretch>
            </p:blipFill>
            <p:spPr>
              <a:xfrm>
                <a:off x="1405329" y="5412363"/>
                <a:ext cx="42791" cy="42791"/>
              </a:xfrm>
              <a:prstGeom prst="rect">
                <a:avLst/>
              </a:prstGeom>
            </p:spPr>
          </p:pic>
        </mc:Fallback>
      </mc:AlternateContent>
    </p:spTree>
    <p:extLst>
      <p:ext uri="{BB962C8B-B14F-4D97-AF65-F5344CB8AC3E}">
        <p14:creationId xmlns:p14="http://schemas.microsoft.com/office/powerpoint/2010/main" val="41011264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239" y="2084172"/>
            <a:ext cx="11653523" cy="1292662"/>
          </a:xfrm>
        </p:spPr>
        <p:txBody>
          <a:bodyPr/>
          <a:lstStyle/>
          <a:p>
            <a:r>
              <a:rPr lang="en-US" dirty="0"/>
              <a:t>Docker </a:t>
            </a:r>
            <a:r>
              <a:rPr lang="en-US" sz="8000" dirty="0"/>
              <a:t>≠</a:t>
            </a:r>
            <a:r>
              <a:rPr lang="en-US" dirty="0"/>
              <a:t> Containers</a:t>
            </a:r>
          </a:p>
        </p:txBody>
      </p:sp>
    </p:spTree>
    <p:extLst>
      <p:ext uri="{BB962C8B-B14F-4D97-AF65-F5344CB8AC3E}">
        <p14:creationId xmlns:p14="http://schemas.microsoft.com/office/powerpoint/2010/main" val="86213862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History Lesson</a:t>
            </a:r>
          </a:p>
        </p:txBody>
      </p:sp>
      <p:sp>
        <p:nvSpPr>
          <p:cNvPr id="8" name="Text Placeholder 7"/>
          <p:cNvSpPr>
            <a:spLocks noGrp="1"/>
          </p:cNvSpPr>
          <p:nvPr>
            <p:ph type="body" sz="quarter" idx="10"/>
          </p:nvPr>
        </p:nvSpPr>
        <p:spPr>
          <a:xfrm>
            <a:off x="271557" y="3141266"/>
            <a:ext cx="6722070" cy="2930098"/>
          </a:xfrm>
        </p:spPr>
        <p:txBody>
          <a:bodyPr/>
          <a:lstStyle/>
          <a:p>
            <a:r>
              <a:rPr lang="en-US" dirty="0"/>
              <a:t>Started in Linux in early 2000’s</a:t>
            </a:r>
          </a:p>
          <a:p>
            <a:pPr lvl="1"/>
            <a:r>
              <a:rPr lang="en-US" dirty="0"/>
              <a:t>Present, but not very usable</a:t>
            </a:r>
          </a:p>
          <a:p>
            <a:pPr lvl="1"/>
            <a:endParaRPr lang="en-US" dirty="0"/>
          </a:p>
          <a:p>
            <a:r>
              <a:rPr lang="en-US" dirty="0"/>
              <a:t>Docker made them popular in June 2014</a:t>
            </a:r>
          </a:p>
          <a:p>
            <a:pPr lvl="1"/>
            <a:r>
              <a:rPr lang="en-US" dirty="0"/>
              <a:t>1.0 release; Easier to use</a:t>
            </a:r>
          </a:p>
        </p:txBody>
      </p:sp>
      <p:graphicFrame>
        <p:nvGraphicFramePr>
          <p:cNvPr id="4" name="Diagram 3"/>
          <p:cNvGraphicFramePr/>
          <p:nvPr>
            <p:extLst>
              <p:ext uri="{D42A27DB-BD31-4B8C-83A1-F6EECF244321}">
                <p14:modId xmlns:p14="http://schemas.microsoft.com/office/powerpoint/2010/main" val="2696927588"/>
              </p:ext>
            </p:extLst>
          </p:nvPr>
        </p:nvGraphicFramePr>
        <p:xfrm>
          <a:off x="269240" y="1189176"/>
          <a:ext cx="11655840" cy="18108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2" descr="Image result for contain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93627" y="3141266"/>
            <a:ext cx="4931453" cy="33040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805247" y="6515100"/>
            <a:ext cx="5603410" cy="433965"/>
          </a:xfrm>
          <a:prstGeom prst="rect">
            <a:avLst/>
          </a:prstGeom>
          <a:noFill/>
        </p:spPr>
        <p:txBody>
          <a:bodyPr wrap="square" lIns="182880" tIns="146304" rIns="182880" bIns="146304" rtlCol="0">
            <a:spAutoFit/>
          </a:bodyPr>
          <a:lstStyle/>
          <a:p>
            <a:pPr>
              <a:lnSpc>
                <a:spcPct val="90000"/>
              </a:lnSpc>
              <a:spcAft>
                <a:spcPts val="600"/>
              </a:spcAft>
            </a:pPr>
            <a:r>
              <a:rPr lang="en-US" sz="1000" i="1" dirty="0"/>
              <a:t>Image Source: http://www.freefoto.com/preview/13-73-32/Southampton-Container-Terminal</a:t>
            </a:r>
          </a:p>
        </p:txBody>
      </p:sp>
    </p:spTree>
    <p:extLst>
      <p:ext uri="{BB962C8B-B14F-4D97-AF65-F5344CB8AC3E}">
        <p14:creationId xmlns:p14="http://schemas.microsoft.com/office/powerpoint/2010/main" val="3648905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graphicEl>
                                              <a:dgm id="{205DAE69-5A50-44DF-897E-085187DA0CE4}"/>
                                            </p:graphicEl>
                                          </p:spTgt>
                                        </p:tgtEl>
                                        <p:attrNameLst>
                                          <p:attrName>style.visibility</p:attrName>
                                        </p:attrNameLst>
                                      </p:cBhvr>
                                      <p:to>
                                        <p:strVal val="visible"/>
                                      </p:to>
                                    </p:set>
                                    <p:animEffect transition="in" filter="wipe(left)">
                                      <p:cBhvr>
                                        <p:cTn id="7" dur="500"/>
                                        <p:tgtEl>
                                          <p:spTgt spid="4">
                                            <p:graphicEl>
                                              <a:dgm id="{205DAE69-5A50-44DF-897E-085187DA0CE4}"/>
                                            </p:graphic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graphicEl>
                                              <a:dgm id="{1E085EE4-CB17-4BA1-830C-29BF8E47CC5C}"/>
                                            </p:graphicEl>
                                          </p:spTgt>
                                        </p:tgtEl>
                                        <p:attrNameLst>
                                          <p:attrName>style.visibility</p:attrName>
                                        </p:attrNameLst>
                                      </p:cBhvr>
                                      <p:to>
                                        <p:strVal val="visible"/>
                                      </p:to>
                                    </p:set>
                                    <p:animEffect transition="in" filter="wipe(left)">
                                      <p:cBhvr>
                                        <p:cTn id="10" dur="500"/>
                                        <p:tgtEl>
                                          <p:spTgt spid="4">
                                            <p:graphicEl>
                                              <a:dgm id="{1E085EE4-CB17-4BA1-830C-29BF8E47CC5C}"/>
                                            </p:graphic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
                                            <p:graphicEl>
                                              <a:dgm id="{4008E42C-2C22-476F-8AFE-9C2A74423F47}"/>
                                            </p:graphicEl>
                                          </p:spTgt>
                                        </p:tgtEl>
                                        <p:attrNameLst>
                                          <p:attrName>style.visibility</p:attrName>
                                        </p:attrNameLst>
                                      </p:cBhvr>
                                      <p:to>
                                        <p:strVal val="visible"/>
                                      </p:to>
                                    </p:set>
                                    <p:animEffect transition="in" filter="wipe(left)">
                                      <p:cBhvr>
                                        <p:cTn id="13" dur="500"/>
                                        <p:tgtEl>
                                          <p:spTgt spid="4">
                                            <p:graphicEl>
                                              <a:dgm id="{4008E42C-2C22-476F-8AFE-9C2A74423F47}"/>
                                            </p:graphic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
                                            <p:graphicEl>
                                              <a:dgm id="{BAE050EB-EFDC-4F20-B107-4F77132BDA9E}"/>
                                            </p:graphicEl>
                                          </p:spTgt>
                                        </p:tgtEl>
                                        <p:attrNameLst>
                                          <p:attrName>style.visibility</p:attrName>
                                        </p:attrNameLst>
                                      </p:cBhvr>
                                      <p:to>
                                        <p:strVal val="visible"/>
                                      </p:to>
                                    </p:set>
                                    <p:animEffect transition="in" filter="wipe(left)">
                                      <p:cBhvr>
                                        <p:cTn id="16" dur="500"/>
                                        <p:tgtEl>
                                          <p:spTgt spid="4">
                                            <p:graphicEl>
                                              <a:dgm id="{BAE050EB-EFDC-4F20-B107-4F77132BDA9E}"/>
                                            </p:graphic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
                                            <p:graphicEl>
                                              <a:dgm id="{605BF894-1476-4F47-9B8B-F8AA60D86AF0}"/>
                                            </p:graphicEl>
                                          </p:spTgt>
                                        </p:tgtEl>
                                        <p:attrNameLst>
                                          <p:attrName>style.visibility</p:attrName>
                                        </p:attrNameLst>
                                      </p:cBhvr>
                                      <p:to>
                                        <p:strVal val="visible"/>
                                      </p:to>
                                    </p:set>
                                    <p:animEffect transition="in" filter="wipe(left)">
                                      <p:cBhvr>
                                        <p:cTn id="19" dur="500"/>
                                        <p:tgtEl>
                                          <p:spTgt spid="4">
                                            <p:graphicEl>
                                              <a:dgm id="{605BF894-1476-4F47-9B8B-F8AA60D86AF0}"/>
                                            </p:graphic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
                                            <p:graphicEl>
                                              <a:dgm id="{8A4F87B4-4724-497B-920E-67A542E0EFF2}"/>
                                            </p:graphicEl>
                                          </p:spTgt>
                                        </p:tgtEl>
                                        <p:attrNameLst>
                                          <p:attrName>style.visibility</p:attrName>
                                        </p:attrNameLst>
                                      </p:cBhvr>
                                      <p:to>
                                        <p:strVal val="visible"/>
                                      </p:to>
                                    </p:set>
                                    <p:animEffect transition="in" filter="wipe(left)">
                                      <p:cBhvr>
                                        <p:cTn id="22" dur="500"/>
                                        <p:tgtEl>
                                          <p:spTgt spid="4">
                                            <p:graphicEl>
                                              <a:dgm id="{8A4F87B4-4724-497B-920E-67A542E0EFF2}"/>
                                            </p:graphic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
                                            <p:graphicEl>
                                              <a:dgm id="{7002F8A2-54D3-45E1-B1B9-0A14E934169A}"/>
                                            </p:graphicEl>
                                          </p:spTgt>
                                        </p:tgtEl>
                                        <p:attrNameLst>
                                          <p:attrName>style.visibility</p:attrName>
                                        </p:attrNameLst>
                                      </p:cBhvr>
                                      <p:to>
                                        <p:strVal val="visible"/>
                                      </p:to>
                                    </p:set>
                                    <p:animEffect transition="in" filter="wipe(left)">
                                      <p:cBhvr>
                                        <p:cTn id="25" dur="500"/>
                                        <p:tgtEl>
                                          <p:spTgt spid="4">
                                            <p:graphicEl>
                                              <a:dgm id="{7002F8A2-54D3-45E1-B1B9-0A14E934169A}"/>
                                            </p:graphic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4">
                                            <p:graphicEl>
                                              <a:dgm id="{93173764-9F7A-4B4E-9732-C7E88EAF78C8}"/>
                                            </p:graphicEl>
                                          </p:spTgt>
                                        </p:tgtEl>
                                        <p:attrNameLst>
                                          <p:attrName>style.visibility</p:attrName>
                                        </p:attrNameLst>
                                      </p:cBhvr>
                                      <p:to>
                                        <p:strVal val="visible"/>
                                      </p:to>
                                    </p:set>
                                    <p:animEffect transition="in" filter="wipe(left)">
                                      <p:cBhvr>
                                        <p:cTn id="28" dur="500"/>
                                        <p:tgtEl>
                                          <p:spTgt spid="4">
                                            <p:graphicEl>
                                              <a:dgm id="{93173764-9F7A-4B4E-9732-C7E88EAF78C8}"/>
                                            </p:graphic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4">
                                            <p:graphicEl>
                                              <a:dgm id="{3CC27438-60F6-4334-A9DD-D79C2DA43B96}"/>
                                            </p:graphicEl>
                                          </p:spTgt>
                                        </p:tgtEl>
                                        <p:attrNameLst>
                                          <p:attrName>style.visibility</p:attrName>
                                        </p:attrNameLst>
                                      </p:cBhvr>
                                      <p:to>
                                        <p:strVal val="visible"/>
                                      </p:to>
                                    </p:set>
                                    <p:animEffect transition="in" filter="wipe(left)">
                                      <p:cBhvr>
                                        <p:cTn id="31" dur="500"/>
                                        <p:tgtEl>
                                          <p:spTgt spid="4">
                                            <p:graphicEl>
                                              <a:dgm id="{3CC27438-60F6-4334-A9DD-D79C2DA43B96}"/>
                                            </p:graphicEl>
                                          </p:spTgt>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4">
                                            <p:graphicEl>
                                              <a:dgm id="{F3374483-D1DF-4314-88D1-58A43C414FAB}"/>
                                            </p:graphicEl>
                                          </p:spTgt>
                                        </p:tgtEl>
                                        <p:attrNameLst>
                                          <p:attrName>style.visibility</p:attrName>
                                        </p:attrNameLst>
                                      </p:cBhvr>
                                      <p:to>
                                        <p:strVal val="visible"/>
                                      </p:to>
                                    </p:set>
                                    <p:animEffect transition="in" filter="wipe(left)">
                                      <p:cBhvr>
                                        <p:cTn id="34" dur="500"/>
                                        <p:tgtEl>
                                          <p:spTgt spid="4">
                                            <p:graphicEl>
                                              <a:dgm id="{F3374483-D1DF-4314-88D1-58A43C414FAB}"/>
                                            </p:graphic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4">
                                            <p:graphicEl>
                                              <a:dgm id="{A86E3412-9685-4260-891C-5B92EC607B14}"/>
                                            </p:graphicEl>
                                          </p:spTgt>
                                        </p:tgtEl>
                                        <p:attrNameLst>
                                          <p:attrName>style.visibility</p:attrName>
                                        </p:attrNameLst>
                                      </p:cBhvr>
                                      <p:to>
                                        <p:strVal val="visible"/>
                                      </p:to>
                                    </p:set>
                                    <p:animEffect transition="in" filter="wipe(left)">
                                      <p:cBhvr>
                                        <p:cTn id="37" dur="500"/>
                                        <p:tgtEl>
                                          <p:spTgt spid="4">
                                            <p:graphicEl>
                                              <a:dgm id="{A86E3412-9685-4260-891C-5B92EC607B14}"/>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8">
                                            <p:txEl>
                                              <p:pRg st="0" end="0"/>
                                            </p:txEl>
                                          </p:spTgt>
                                        </p:tgtEl>
                                        <p:attrNameLst>
                                          <p:attrName>style.visibility</p:attrName>
                                        </p:attrNameLst>
                                      </p:cBhvr>
                                      <p:to>
                                        <p:strVal val="visible"/>
                                      </p:to>
                                    </p:set>
                                    <p:animEffect transition="in" filter="fade">
                                      <p:cBhvr>
                                        <p:cTn id="42" dur="1000"/>
                                        <p:tgtEl>
                                          <p:spTgt spid="8">
                                            <p:txEl>
                                              <p:pRg st="0" end="0"/>
                                            </p:txEl>
                                          </p:spTgt>
                                        </p:tgtEl>
                                      </p:cBhvr>
                                    </p:animEffect>
                                    <p:anim calcmode="lin" valueType="num">
                                      <p:cBhvr>
                                        <p:cTn id="4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0" end="0"/>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8">
                                            <p:txEl>
                                              <p:pRg st="1" end="1"/>
                                            </p:txEl>
                                          </p:spTgt>
                                        </p:tgtEl>
                                        <p:attrNameLst>
                                          <p:attrName>style.visibility</p:attrName>
                                        </p:attrNameLst>
                                      </p:cBhvr>
                                      <p:to>
                                        <p:strVal val="visible"/>
                                      </p:to>
                                    </p:set>
                                    <p:animEffect transition="in" filter="fade">
                                      <p:cBhvr>
                                        <p:cTn id="47" dur="1000"/>
                                        <p:tgtEl>
                                          <p:spTgt spid="8">
                                            <p:txEl>
                                              <p:pRg st="1" end="1"/>
                                            </p:txEl>
                                          </p:spTgt>
                                        </p:tgtEl>
                                      </p:cBhvr>
                                    </p:animEffect>
                                    <p:anim calcmode="lin" valueType="num">
                                      <p:cBhvr>
                                        <p:cTn id="48"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49"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par>
                          <p:cTn id="50" fill="hold">
                            <p:stCondLst>
                              <p:cond delay="1000"/>
                            </p:stCondLst>
                            <p:childTnLst>
                              <p:par>
                                <p:cTn id="51" presetID="42" presetClass="entr" presetSubtype="0" fill="hold" grpId="0" nodeType="afterEffect">
                                  <p:stCondLst>
                                    <p:cond delay="0"/>
                                  </p:stCondLst>
                                  <p:childTnLst>
                                    <p:set>
                                      <p:cBhvr>
                                        <p:cTn id="52" dur="1" fill="hold">
                                          <p:stCondLst>
                                            <p:cond delay="0"/>
                                          </p:stCondLst>
                                        </p:cTn>
                                        <p:tgtEl>
                                          <p:spTgt spid="8">
                                            <p:txEl>
                                              <p:pRg st="3" end="3"/>
                                            </p:txEl>
                                          </p:spTgt>
                                        </p:tgtEl>
                                        <p:attrNameLst>
                                          <p:attrName>style.visibility</p:attrName>
                                        </p:attrNameLst>
                                      </p:cBhvr>
                                      <p:to>
                                        <p:strVal val="visible"/>
                                      </p:to>
                                    </p:set>
                                    <p:animEffect transition="in" filter="fade">
                                      <p:cBhvr>
                                        <p:cTn id="53" dur="1000"/>
                                        <p:tgtEl>
                                          <p:spTgt spid="8">
                                            <p:txEl>
                                              <p:pRg st="3" end="3"/>
                                            </p:txEl>
                                          </p:spTgt>
                                        </p:tgtEl>
                                      </p:cBhvr>
                                    </p:animEffect>
                                    <p:anim calcmode="lin" valueType="num">
                                      <p:cBhvr>
                                        <p:cTn id="54"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55" dur="1000" fill="hold"/>
                                        <p:tgtEl>
                                          <p:spTgt spid="8">
                                            <p:txEl>
                                              <p:pRg st="3" end="3"/>
                                            </p:txEl>
                                          </p:spTgt>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8">
                                            <p:txEl>
                                              <p:pRg st="4" end="4"/>
                                            </p:txEl>
                                          </p:spTgt>
                                        </p:tgtEl>
                                        <p:attrNameLst>
                                          <p:attrName>style.visibility</p:attrName>
                                        </p:attrNameLst>
                                      </p:cBhvr>
                                      <p:to>
                                        <p:strVal val="visible"/>
                                      </p:to>
                                    </p:set>
                                    <p:animEffect transition="in" filter="fade">
                                      <p:cBhvr>
                                        <p:cTn id="58" dur="1000"/>
                                        <p:tgtEl>
                                          <p:spTgt spid="8">
                                            <p:txEl>
                                              <p:pRg st="4" end="4"/>
                                            </p:txEl>
                                          </p:spTgt>
                                        </p:tgtEl>
                                      </p:cBhvr>
                                    </p:animEffect>
                                    <p:anim calcmode="lin" valueType="num">
                                      <p:cBhvr>
                                        <p:cTn id="59"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60"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Graphic spid="4" grpId="0">
        <p:bldSub>
          <a:bldDgm/>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Docker Additions to Containers</a:t>
            </a:r>
            <a:endParaRPr lang="en-US" dirty="0"/>
          </a:p>
        </p:txBody>
      </p:sp>
      <p:sp>
        <p:nvSpPr>
          <p:cNvPr id="2" name="Text Placeholder 1"/>
          <p:cNvSpPr>
            <a:spLocks noGrp="1"/>
          </p:cNvSpPr>
          <p:nvPr>
            <p:ph type="body" sz="quarter" idx="10"/>
          </p:nvPr>
        </p:nvSpPr>
        <p:spPr>
          <a:xfrm>
            <a:off x="269239" y="1189177"/>
            <a:ext cx="11653523" cy="4378314"/>
          </a:xfrm>
        </p:spPr>
        <p:txBody>
          <a:bodyPr/>
          <a:lstStyle/>
          <a:p>
            <a:r>
              <a:rPr lang="en-US" dirty="0"/>
              <a:t>Was the first “engine”</a:t>
            </a:r>
          </a:p>
          <a:p>
            <a:pPr lvl="1"/>
            <a:r>
              <a:rPr lang="en-US" dirty="0"/>
              <a:t>simple interface to create/manage containers</a:t>
            </a:r>
          </a:p>
          <a:p>
            <a:pPr lvl="1"/>
            <a:endParaRPr lang="en-US" dirty="0"/>
          </a:p>
          <a:p>
            <a:r>
              <a:rPr lang="en-US" dirty="0"/>
              <a:t>Docker Container Image</a:t>
            </a:r>
          </a:p>
          <a:p>
            <a:pPr lvl="1"/>
            <a:r>
              <a:rPr lang="en-US" dirty="0"/>
              <a:t>layer, upon layer, upon layer, …</a:t>
            </a:r>
          </a:p>
          <a:p>
            <a:pPr lvl="1"/>
            <a:r>
              <a:rPr lang="en-US" dirty="0"/>
              <a:t>Namespaces, Union file system (</a:t>
            </a:r>
            <a:r>
              <a:rPr lang="en-US" dirty="0" err="1"/>
              <a:t>UnionFS</a:t>
            </a:r>
            <a:r>
              <a:rPr lang="en-US" dirty="0"/>
              <a:t>), &amp; control groups</a:t>
            </a:r>
          </a:p>
          <a:p>
            <a:pPr lvl="1"/>
            <a:r>
              <a:rPr lang="en-US" dirty="0"/>
              <a:t>Immutability</a:t>
            </a:r>
          </a:p>
          <a:p>
            <a:pPr lvl="1"/>
            <a:endParaRPr lang="en-US" dirty="0"/>
          </a:p>
          <a:p>
            <a:r>
              <a:rPr lang="en-US" dirty="0"/>
              <a:t>Image Repositories</a:t>
            </a:r>
          </a:p>
          <a:p>
            <a:pPr lvl="1"/>
            <a:r>
              <a:rPr lang="en-US" dirty="0"/>
              <a:t>hub.docker.com</a:t>
            </a:r>
          </a:p>
        </p:txBody>
      </p:sp>
      <p:pic>
        <p:nvPicPr>
          <p:cNvPr id="3076" name="Picture 4" descr="Image result for Storage Contain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6746" y="2923127"/>
            <a:ext cx="4815254" cy="393487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69239" y="6318978"/>
            <a:ext cx="7290128"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See </a:t>
            </a:r>
            <a:r>
              <a:rPr lang="en-US" sz="1200" dirty="0">
                <a:gradFill>
                  <a:gsLst>
                    <a:gs pos="2917">
                      <a:schemeClr val="tx1"/>
                    </a:gs>
                    <a:gs pos="30000">
                      <a:schemeClr val="tx1"/>
                    </a:gs>
                  </a:gsLst>
                  <a:lin ang="5400000" scaled="0"/>
                </a:gradFill>
                <a:hlinkClick r:id="rId4"/>
              </a:rPr>
              <a:t>https://docs.docker.com/engine/understanding-docker/</a:t>
            </a:r>
            <a:r>
              <a:rPr lang="en-US" sz="1200" dirty="0">
                <a:gradFill>
                  <a:gsLst>
                    <a:gs pos="2917">
                      <a:schemeClr val="tx1"/>
                    </a:gs>
                    <a:gs pos="30000">
                      <a:schemeClr val="tx1"/>
                    </a:gs>
                  </a:gsLst>
                  <a:lin ang="5400000" scaled="0"/>
                </a:gradFill>
              </a:rPr>
              <a:t> for more on how Docker works.</a:t>
            </a:r>
          </a:p>
        </p:txBody>
      </p:sp>
      <p:sp>
        <p:nvSpPr>
          <p:cNvPr id="4" name="TextBox 3"/>
          <p:cNvSpPr txBox="1"/>
          <p:nvPr/>
        </p:nvSpPr>
        <p:spPr>
          <a:xfrm>
            <a:off x="7236070" y="6584435"/>
            <a:ext cx="5366056" cy="392415"/>
          </a:xfrm>
          <a:prstGeom prst="rect">
            <a:avLst/>
          </a:prstGeom>
          <a:noFill/>
        </p:spPr>
        <p:txBody>
          <a:bodyPr wrap="square" lIns="182880" tIns="146304" rIns="182880" bIns="146304" rtlCol="0">
            <a:spAutoFit/>
          </a:bodyPr>
          <a:lstStyle/>
          <a:p>
            <a:pPr>
              <a:lnSpc>
                <a:spcPct val="90000"/>
              </a:lnSpc>
              <a:spcAft>
                <a:spcPts val="600"/>
              </a:spcAft>
            </a:pPr>
            <a:r>
              <a:rPr lang="en-US" sz="700" i="1" dirty="0">
                <a:solidFill>
                  <a:schemeClr val="accent5"/>
                </a:solidFill>
              </a:rPr>
              <a:t>Image Source: http://www.sterilite.com/SelectProduct.html?id=772&amp;picture=1&amp;tab=Uses&amp;ProductCategory=181&amp;section=1</a:t>
            </a:r>
          </a:p>
        </p:txBody>
      </p:sp>
    </p:spTree>
    <p:extLst>
      <p:ext uri="{BB962C8B-B14F-4D97-AF65-F5344CB8AC3E}">
        <p14:creationId xmlns:p14="http://schemas.microsoft.com/office/powerpoint/2010/main" val="1045484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childTnLst>
                          </p:cTn>
                        </p:par>
                        <p:par>
                          <p:cTn id="25" fill="hold">
                            <p:stCondLst>
                              <p:cond delay="0"/>
                            </p:stCondLst>
                            <p:childTnLst>
                              <p:par>
                                <p:cTn id="26" presetID="10" presetClass="entr" presetSubtype="0" fill="hold" grpId="0"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_rels/theme4.xml.rels><?xml version="1.0" encoding="UTF-8" standalone="yes"?>
<Relationships xmlns="http://schemas.openxmlformats.org/package/2006/relationships"><Relationship Id="rId1" Type="http://schemas.openxmlformats.org/officeDocument/2006/relationships/image" Target="../media/image10.jpeg"/></Relationships>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3.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4.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6732</TotalTime>
  <Words>6223</Words>
  <Application>Microsoft Office PowerPoint</Application>
  <PresentationFormat>Widescreen</PresentationFormat>
  <Paragraphs>944</Paragraphs>
  <Slides>54</Slides>
  <Notes>41</Notes>
  <HiddenSlides>9</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54</vt:i4>
      </vt:variant>
    </vt:vector>
  </HeadingPairs>
  <TitlesOfParts>
    <vt:vector size="69" baseType="lpstr">
      <vt:lpstr>MS PGothic</vt:lpstr>
      <vt:lpstr>Arial</vt:lpstr>
      <vt:lpstr>Calibri</vt:lpstr>
      <vt:lpstr>Consolas</vt:lpstr>
      <vt:lpstr>Rockwell</vt:lpstr>
      <vt:lpstr>Rockwell Condensed</vt:lpstr>
      <vt:lpstr>Segoe UI</vt:lpstr>
      <vt:lpstr>Segoe UI Condensed</vt:lpstr>
      <vt:lpstr>Segoe UI Light</vt:lpstr>
      <vt:lpstr>Symbol</vt:lpstr>
      <vt:lpstr>Wingdings</vt:lpstr>
      <vt:lpstr>5-30721_Build_2016_Template_Light</vt:lpstr>
      <vt:lpstr>WHITE TEMPLATE</vt:lpstr>
      <vt:lpstr>1_5-30721_Build_2016_Template_Light</vt:lpstr>
      <vt:lpstr>Wood Type</vt:lpstr>
      <vt:lpstr>Containers for Windows Developers</vt:lpstr>
      <vt:lpstr>Containers for Windows Developers</vt:lpstr>
      <vt:lpstr>Michael S. Collier</vt:lpstr>
      <vt:lpstr>http://aka.ms/FundAzure2e</vt:lpstr>
      <vt:lpstr>Central Ohio Azure User Group</vt:lpstr>
      <vt:lpstr>Setting Expectations</vt:lpstr>
      <vt:lpstr>Docker ≠ Containers</vt:lpstr>
      <vt:lpstr>History Lesson</vt:lpstr>
      <vt:lpstr>Docker Additions to Containers</vt:lpstr>
      <vt:lpstr>Docker Architecture</vt:lpstr>
      <vt:lpstr>VMs vs. Containers</vt:lpstr>
      <vt:lpstr>VM vs. Container</vt:lpstr>
      <vt:lpstr>VM vs. Container</vt:lpstr>
      <vt:lpstr>The Case for VMs</vt:lpstr>
      <vt:lpstr>Windows Server 2016</vt:lpstr>
      <vt:lpstr>Windows Server 2016 Container Hosts</vt:lpstr>
      <vt:lpstr>Nano Server: just enough OS</vt:lpstr>
      <vt:lpstr>High Level Architecture</vt:lpstr>
      <vt:lpstr>Windows Containers</vt:lpstr>
      <vt:lpstr>Windows Containers</vt:lpstr>
      <vt:lpstr>Windows Containers</vt:lpstr>
      <vt:lpstr>Windows Containers</vt:lpstr>
      <vt:lpstr>Windows Containers</vt:lpstr>
      <vt:lpstr>Windows Containers</vt:lpstr>
      <vt:lpstr>Windows Containers</vt:lpstr>
      <vt:lpstr>Windows Containers</vt:lpstr>
      <vt:lpstr>Windows Containers</vt:lpstr>
      <vt:lpstr>PowerPoint Presentation</vt:lpstr>
      <vt:lpstr>Windows Container Isolation Modes</vt:lpstr>
      <vt:lpstr>General Guidance</vt:lpstr>
      <vt:lpstr>What? Where?</vt:lpstr>
      <vt:lpstr>Getting Started with Docker</vt:lpstr>
      <vt:lpstr>Installing Docker on Windows</vt:lpstr>
      <vt:lpstr>Disclaimer: Forget the GUI</vt:lpstr>
      <vt:lpstr>Docker for the Windows Guy/Gal</vt:lpstr>
      <vt:lpstr>Docker on Windows Server 2016</vt:lpstr>
      <vt:lpstr>Docker on Windows</vt:lpstr>
      <vt:lpstr>Building our own Images - Dockerfile</vt:lpstr>
      <vt:lpstr>Building our own Images - Dockerfile</vt:lpstr>
      <vt:lpstr>Immutability &amp; Layers</vt:lpstr>
      <vt:lpstr>Docker Compose</vt:lpstr>
      <vt:lpstr>Docker Compose</vt:lpstr>
      <vt:lpstr>PowerPoint Presentation</vt:lpstr>
      <vt:lpstr>Docker on Windows</vt:lpstr>
      <vt:lpstr>Private Image Repositories</vt:lpstr>
      <vt:lpstr>Orchestrations – multiple hosts</vt:lpstr>
      <vt:lpstr>Azure Container Service</vt:lpstr>
      <vt:lpstr>Dev/Test in “The Cloud”</vt:lpstr>
      <vt:lpstr>Licensing</vt:lpstr>
      <vt:lpstr>Getting Started</vt:lpstr>
      <vt:lpstr>Resources</vt:lpstr>
      <vt:lpstr>Thank you!</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 on Your ARM Strength</dc:title>
  <dc:creator>Michael Collier</dc:creator>
  <cp:lastModifiedBy>Michael Collier</cp:lastModifiedBy>
  <cp:revision>787</cp:revision>
  <dcterms:created xsi:type="dcterms:W3CDTF">2016-04-26T18:26:58Z</dcterms:created>
  <dcterms:modified xsi:type="dcterms:W3CDTF">2017-05-03T19:55:22Z</dcterms:modified>
</cp:coreProperties>
</file>